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339" r:id="rId2"/>
    <p:sldId id="259" r:id="rId3"/>
    <p:sldId id="257" r:id="rId4"/>
    <p:sldId id="341" r:id="rId5"/>
    <p:sldId id="264" r:id="rId6"/>
    <p:sldId id="343" r:id="rId7"/>
    <p:sldId id="265" r:id="rId8"/>
    <p:sldId id="269" r:id="rId9"/>
    <p:sldId id="367" r:id="rId10"/>
    <p:sldId id="271" r:id="rId11"/>
    <p:sldId id="292" r:id="rId12"/>
    <p:sldId id="275" r:id="rId13"/>
    <p:sldId id="276" r:id="rId14"/>
    <p:sldId id="370" r:id="rId15"/>
    <p:sldId id="277" r:id="rId16"/>
    <p:sldId id="296" r:id="rId17"/>
    <p:sldId id="298" r:id="rId18"/>
    <p:sldId id="371" r:id="rId19"/>
    <p:sldId id="299" r:id="rId20"/>
    <p:sldId id="300" r:id="rId21"/>
    <p:sldId id="340" r:id="rId22"/>
    <p:sldId id="293" r:id="rId23"/>
    <p:sldId id="294" r:id="rId24"/>
    <p:sldId id="368" r:id="rId25"/>
    <p:sldId id="295" r:id="rId26"/>
    <p:sldId id="297" r:id="rId27"/>
    <p:sldId id="301" r:id="rId28"/>
    <p:sldId id="372" r:id="rId29"/>
    <p:sldId id="302" r:id="rId30"/>
    <p:sldId id="303" r:id="rId31"/>
    <p:sldId id="349" r:id="rId32"/>
    <p:sldId id="272" r:id="rId33"/>
    <p:sldId id="273" r:id="rId34"/>
    <p:sldId id="274" r:id="rId35"/>
    <p:sldId id="369" r:id="rId36"/>
    <p:sldId id="270" r:id="rId37"/>
    <p:sldId id="345" r:id="rId38"/>
    <p:sldId id="256" r:id="rId39"/>
    <p:sldId id="260" r:id="rId40"/>
    <p:sldId id="373" r:id="rId41"/>
    <p:sldId id="261" r:id="rId42"/>
    <p:sldId id="281" r:id="rId43"/>
    <p:sldId id="383" r:id="rId44"/>
    <p:sldId id="384" r:id="rId45"/>
    <p:sldId id="385" r:id="rId46"/>
    <p:sldId id="286" r:id="rId47"/>
    <p:sldId id="282" r:id="rId48"/>
    <p:sldId id="374" r:id="rId49"/>
    <p:sldId id="283" r:id="rId50"/>
    <p:sldId id="284" r:id="rId51"/>
    <p:sldId id="285" r:id="rId52"/>
    <p:sldId id="287" r:id="rId53"/>
    <p:sldId id="288" r:id="rId54"/>
    <p:sldId id="344" r:id="rId55"/>
    <p:sldId id="304" r:id="rId56"/>
    <p:sldId id="305" r:id="rId57"/>
    <p:sldId id="375" r:id="rId58"/>
    <p:sldId id="306" r:id="rId59"/>
    <p:sldId id="307" r:id="rId60"/>
    <p:sldId id="308" r:id="rId61"/>
    <p:sldId id="309" r:id="rId62"/>
    <p:sldId id="310" r:id="rId63"/>
    <p:sldId id="376" r:id="rId64"/>
    <p:sldId id="311" r:id="rId65"/>
    <p:sldId id="312" r:id="rId66"/>
    <p:sldId id="313" r:id="rId67"/>
    <p:sldId id="347" r:id="rId68"/>
    <p:sldId id="314" r:id="rId69"/>
    <p:sldId id="377" r:id="rId70"/>
    <p:sldId id="315" r:id="rId71"/>
    <p:sldId id="317" r:id="rId72"/>
    <p:sldId id="316" r:id="rId73"/>
    <p:sldId id="318" r:id="rId74"/>
    <p:sldId id="319" r:id="rId75"/>
    <p:sldId id="346" r:id="rId76"/>
    <p:sldId id="278" r:id="rId77"/>
    <p:sldId id="321" r:id="rId78"/>
    <p:sldId id="378" r:id="rId79"/>
    <p:sldId id="322" r:id="rId80"/>
    <p:sldId id="320" r:id="rId81"/>
    <p:sldId id="324" r:id="rId82"/>
    <p:sldId id="379" r:id="rId83"/>
    <p:sldId id="325" r:id="rId84"/>
    <p:sldId id="326" r:id="rId85"/>
    <p:sldId id="327" r:id="rId86"/>
    <p:sldId id="386" r:id="rId87"/>
    <p:sldId id="332" r:id="rId88"/>
    <p:sldId id="335" r:id="rId89"/>
    <p:sldId id="337" r:id="rId90"/>
    <p:sldId id="380" r:id="rId91"/>
    <p:sldId id="336" r:id="rId92"/>
    <p:sldId id="334" r:id="rId93"/>
    <p:sldId id="381" r:id="rId94"/>
    <p:sldId id="338" r:id="rId95"/>
    <p:sldId id="348" r:id="rId96"/>
    <p:sldId id="323" r:id="rId97"/>
    <p:sldId id="279" r:id="rId98"/>
    <p:sldId id="382" r:id="rId99"/>
    <p:sldId id="280" r:id="rId100"/>
    <p:sldId id="289" r:id="rId101"/>
    <p:sldId id="290" r:id="rId102"/>
    <p:sldId id="291" r:id="rId103"/>
    <p:sldId id="263" r:id="rId104"/>
    <p:sldId id="329" r:id="rId105"/>
    <p:sldId id="328" r:id="rId106"/>
    <p:sldId id="366" r:id="rId107"/>
    <p:sldId id="330" r:id="rId108"/>
    <p:sldId id="331" r:id="rId10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A5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Estilo Escuro 1 - Ênfas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Estilo Escuro 1 - Ênfas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Estilo Escuro 1 - Ênfas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42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83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8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43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4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2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32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7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7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2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3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867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Educação Infantil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Delegada: Katherine </a:t>
            </a:r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Cortiana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 Fagundes </a:t>
            </a:r>
          </a:p>
        </p:txBody>
      </p:sp>
    </p:spTree>
    <p:extLst>
      <p:ext uri="{BB962C8B-B14F-4D97-AF65-F5344CB8AC3E}">
        <p14:creationId xmlns:p14="http://schemas.microsoft.com/office/powerpoint/2010/main" val="97281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2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329775"/>
              </p:ext>
            </p:extLst>
          </p:nvPr>
        </p:nvGraphicFramePr>
        <p:xfrm>
          <a:off x="443345" y="2178740"/>
          <a:ext cx="11297204" cy="438831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538673"/>
      </p:ext>
    </p:extLst>
  </p:cSld>
  <p:clrMapOvr>
    <a:masterClrMapping/>
  </p:clrMapOvr>
  <p:transition spd="slow">
    <p:push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17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Meta 17: Assegurar condições, no prazo de 1 (um) ano, para a efetivação da gestão democrática da educação, associada a critérios técnicos de mérito e desempenho e à consulta pública à comunidade escolar, no âmbito das escolas públicas, prevendo recursos e apoio técnico da União para tanto.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Meta 17: Assegurar condições, em mesmo prazo previsto pelo PNE, para a efetivação da gestão democrática da educação, considerando critérios técnicos de mérito e desempenho, bem como consulta pública à comunidade escolar e à sociedade civil organizada, no âmbito da educação pública, prevendo apoio técnico da União para tanto.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4341"/>
      </p:ext>
    </p:extLst>
  </p:cSld>
  <p:clrMapOvr>
    <a:masterClrMapping/>
  </p:clrMapOvr>
  <p:transition spd="slow">
    <p:cover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17 – Estratégia 1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pt-BR" sz="2400" dirty="0"/>
              <a:t>Instituir fórum para elaboração de proposta legal específica que regulamente, respeitando-se a legislação nacional, mecanismos para a nomeação dos diretores de escola, considerando e associando critérios técnicos de mérito e desempenho, bem como a participação da comunidade escolar;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Instituir estudo, com a participação das instâncias democráticas, para elaboração de proposta legal específica que regulamente, respeitando-se a legislação nacional, mecanismos para a nomeação dos diretores de escola, considerando e associando critérios técnicos de mérito e desempenho, bem como a participação da comunidade escolar;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5963286"/>
      </p:ext>
    </p:extLst>
  </p:cSld>
  <p:clrMapOvr>
    <a:masterClrMapping/>
  </p:clrMapOvr>
  <p:transition spd="slow">
    <p:cover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17 – Estratégia 6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Estimular a participação e a consulta de profissionais da educação, alunos e seus familiares na formulação dos projetos político-pedagógicos, currículos escolares, planos de gestão escolar e regimentos escolares, assegurando a participação dos pais na avaliação de docentes e gestores escolares;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pt-BR" sz="2400" dirty="0"/>
              <a:t>Assegurar a participação e a consulta de profissionais da educação, alunos e seus familiares na formulação dos projetos político-pedagógicos, currículos escolares, planos de gestão escolar e regimentos escolares,   estimulando a participação dos pais na avaliação de docentes e gestores escolares;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6814397"/>
      </p:ext>
    </p:extLst>
  </p:cSld>
  <p:clrMapOvr>
    <a:masterClrMapping/>
  </p:clrMapOvr>
  <p:transition spd="slow">
    <p:cover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17 – Estratégia</a:t>
            </a:r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490010"/>
              </p:ext>
            </p:extLst>
          </p:nvPr>
        </p:nvGraphicFramePr>
        <p:xfrm>
          <a:off x="4023040" y="2773521"/>
          <a:ext cx="7587768" cy="2188845"/>
        </p:xfrm>
        <a:graphic>
          <a:graphicData uri="http://schemas.openxmlformats.org/drawingml/2006/table">
            <a:tbl>
              <a:tblPr/>
              <a:tblGrid>
                <a:gridCol w="7587768">
                  <a:extLst>
                    <a:ext uri="{9D8B030D-6E8A-4147-A177-3AD203B41FA5}">
                      <a16:colId xmlns:a16="http://schemas.microsoft.com/office/drawing/2014/main" val="292193427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Proposta de inclusão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17.9 - Instituir mecanismo de produção de relatórios anuais quantitativos e qualitativos dos indicadores aludidos por esta meta.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89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997528" y="1537857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1078875" y="1619202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9" name="Rolagem: Horizontal 8"/>
          <p:cNvSpPr/>
          <p:nvPr/>
        </p:nvSpPr>
        <p:spPr>
          <a:xfrm rot="20255036">
            <a:off x="346363" y="1884219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Inclusão aprovada</a:t>
            </a:r>
          </a:p>
        </p:txBody>
      </p:sp>
    </p:spTree>
    <p:extLst>
      <p:ext uri="{BB962C8B-B14F-4D97-AF65-F5344CB8AC3E}">
        <p14:creationId xmlns:p14="http://schemas.microsoft.com/office/powerpoint/2010/main" val="2087824434"/>
      </p:ext>
    </p:extLst>
  </p:cSld>
  <p:clrMapOvr>
    <a:masterClrMapping/>
  </p:clrMapOvr>
  <p:transition spd="slow">
    <p:cover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18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Redefinir o investimento público na educação pública municipal em face da ampliação das transferências previstas no PNE (Meta 20).</a:t>
            </a:r>
          </a:p>
        </p:txBody>
      </p:sp>
    </p:spTree>
    <p:extLst>
      <p:ext uri="{BB962C8B-B14F-4D97-AF65-F5344CB8AC3E}">
        <p14:creationId xmlns:p14="http://schemas.microsoft.com/office/powerpoint/2010/main" val="139573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18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899448"/>
              </p:ext>
            </p:extLst>
          </p:nvPr>
        </p:nvGraphicFramePr>
        <p:xfrm>
          <a:off x="424032" y="2178738"/>
          <a:ext cx="3686497" cy="2117261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89200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Foi realizada redefinição do investimento da educação pública municipal? Qual?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22525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foi feita redefinição do orçamento. Foi criado Fundo Municipal de </a:t>
                      </a:r>
                      <a:r>
                        <a:rPr lang="pt-BR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Educação entretanto, </a:t>
                      </a:r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inativo.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158053"/>
              </p:ext>
            </p:extLst>
          </p:nvPr>
        </p:nvGraphicFramePr>
        <p:xfrm>
          <a:off x="4230587" y="2178742"/>
          <a:ext cx="3686497" cy="211725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550150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Recursos transferidos para educação pública municipal em 2015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567108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7470"/>
              </p:ext>
            </p:extLst>
          </p:nvPr>
        </p:nvGraphicFramePr>
        <p:xfrm>
          <a:off x="424032" y="4357816"/>
          <a:ext cx="7493052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7493052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0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Recursos transferidos para educação pública municipal em 2016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03885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foi possível avaliar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78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18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282915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18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330112"/>
              </p:ext>
            </p:extLst>
          </p:nvPr>
        </p:nvGraphicFramePr>
        <p:xfrm>
          <a:off x="443345" y="2178740"/>
          <a:ext cx="11297204" cy="224980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183046"/>
      </p:ext>
    </p:extLst>
  </p:cSld>
  <p:clrMapOvr>
    <a:masterClrMapping/>
  </p:clrMapOvr>
  <p:transition spd="slow">
    <p:push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18 – Estratégia</a:t>
            </a:r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715640"/>
              </p:ext>
            </p:extLst>
          </p:nvPr>
        </p:nvGraphicFramePr>
        <p:xfrm>
          <a:off x="4023040" y="2773521"/>
          <a:ext cx="7587768" cy="2188845"/>
        </p:xfrm>
        <a:graphic>
          <a:graphicData uri="http://schemas.openxmlformats.org/drawingml/2006/table">
            <a:tbl>
              <a:tblPr/>
              <a:tblGrid>
                <a:gridCol w="7587768">
                  <a:extLst>
                    <a:ext uri="{9D8B030D-6E8A-4147-A177-3AD203B41FA5}">
                      <a16:colId xmlns:a16="http://schemas.microsoft.com/office/drawing/2014/main" val="292193427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Proposta de inclusão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18.6 - Instituir mecanismo de produção de relatórios anuais quantitativos e qualitativos dos indicadores aludidos por esta meta.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89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997528" y="1537857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1078875" y="1619202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9" name="Rolagem: Horizontal 8"/>
          <p:cNvSpPr/>
          <p:nvPr/>
        </p:nvSpPr>
        <p:spPr>
          <a:xfrm rot="20255036">
            <a:off x="346363" y="1884219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Inclusão aprovada</a:t>
            </a:r>
          </a:p>
        </p:txBody>
      </p:sp>
    </p:spTree>
    <p:extLst>
      <p:ext uri="{BB962C8B-B14F-4D97-AF65-F5344CB8AC3E}">
        <p14:creationId xmlns:p14="http://schemas.microsoft.com/office/powerpoint/2010/main" val="2455132709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2 – Estratégia 14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2.14) Garantir no currículo escolar a música, como conteúdo obrigatório, mas não exclusivo, de componente curricular do ensino de arte, de forma a promover o desenvolvimento cultural do Ensino Fundamental.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Justificativa de exclusão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Devido ao entendimento da necessidade de um musicista para ministrar música.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  <a:solidFill>
            <a:srgbClr val="C00000"/>
          </a:solidFill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grpFill/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Exclusão rejeitada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72348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5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Alfabetizar todas as crianças, no máximo, até o final do 3º (terceiro) ano do ensino fundamental.</a:t>
            </a:r>
          </a:p>
        </p:txBody>
      </p:sp>
    </p:spTree>
    <p:extLst>
      <p:ext uri="{BB962C8B-B14F-4D97-AF65-F5344CB8AC3E}">
        <p14:creationId xmlns:p14="http://schemas.microsoft.com/office/powerpoint/2010/main" val="359246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5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189763"/>
              </p:ext>
            </p:extLst>
          </p:nvPr>
        </p:nvGraphicFramePr>
        <p:xfrm>
          <a:off x="424032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22651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Alunos matriculados no 3º ano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708971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951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358312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58239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Alunos matriculados no 3º ano alfabetizados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35309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Dados insuficientes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04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5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934657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5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/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185650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5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568778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6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Oferecer educação em tempo integral em, no mínimo, 50% (cinquenta por cento) das escolas públicas, de forma a atender, pelo menos, 25% (vinte e cinco por cento) dos alunos da educação básica.</a:t>
            </a:r>
          </a:p>
        </p:txBody>
      </p:sp>
    </p:spTree>
    <p:extLst>
      <p:ext uri="{BB962C8B-B14F-4D97-AF65-F5344CB8AC3E}">
        <p14:creationId xmlns:p14="http://schemas.microsoft.com/office/powerpoint/2010/main" val="222841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6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288694"/>
              </p:ext>
            </p:extLst>
          </p:nvPr>
        </p:nvGraphicFramePr>
        <p:xfrm>
          <a:off x="424032" y="2178739"/>
          <a:ext cx="3686497" cy="2095806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86091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escolas públicas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234889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734491"/>
              </p:ext>
            </p:extLst>
          </p:nvPr>
        </p:nvGraphicFramePr>
        <p:xfrm>
          <a:off x="4230587" y="2178739"/>
          <a:ext cx="3686497" cy="2095806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18570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escolas públicas de tempo integral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91009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935131"/>
              </p:ext>
            </p:extLst>
          </p:nvPr>
        </p:nvGraphicFramePr>
        <p:xfrm>
          <a:off x="424032" y="4357816"/>
          <a:ext cx="3686497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11800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alunos na Educação Básica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38405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15430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232368"/>
              </p:ext>
            </p:extLst>
          </p:nvPr>
        </p:nvGraphicFramePr>
        <p:xfrm>
          <a:off x="4230587" y="4357816"/>
          <a:ext cx="3686497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05755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alunos matriculados em período integral em escolas públicas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55412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3402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55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6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49025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6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401187"/>
              </p:ext>
            </p:extLst>
          </p:nvPr>
        </p:nvGraphicFramePr>
        <p:xfrm>
          <a:off x="443345" y="2178740"/>
          <a:ext cx="11297204" cy="438831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FOI MANTIDO.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05119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Universalizar, até 2016, a educação infantil na pré-escola para as crianças de 4 (quatro) a 5 (cinco) anos de idade e ampliar a oferta de educação infantil em creches de forma a atender, no mínimo, 50% (cinquenta por cento) das crianças de até 3 (três) anos até o final da vigência deste PME.</a:t>
            </a:r>
          </a:p>
        </p:txBody>
      </p:sp>
    </p:spTree>
    <p:extLst>
      <p:ext uri="{BB962C8B-B14F-4D97-AF65-F5344CB8AC3E}">
        <p14:creationId xmlns:p14="http://schemas.microsoft.com/office/powerpoint/2010/main" val="243959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6 – Estratégia 6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Orientar a aplicação da gratuidade de que trata o art. 13 da Lei nº 12.101, de 27 de novembro de 2009, em atividades de ampliação da jornada escolar de alunos das escolas da rede pública de educação básica, de forma concomitante e em articulação com a rede pública de ensino;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727680" cy="3557875"/>
          </a:xfrm>
        </p:spPr>
        <p:txBody>
          <a:bodyPr>
            <a:normAutofit fontScale="92500"/>
          </a:bodyPr>
          <a:lstStyle/>
          <a:p>
            <a:r>
              <a:rPr lang="pt-BR" sz="2400" dirty="0"/>
              <a:t>"Alteração da referida lei para 12.868 de 2013</a:t>
            </a:r>
            <a:br>
              <a:rPr lang="pt-BR" sz="2400" dirty="0"/>
            </a:br>
            <a:r>
              <a:rPr lang="pt-BR" sz="2400" dirty="0"/>
              <a:t>Redação: Orientar a aplicação da gratuidade de que trata o art. 13 da Lei nº12.101, de 27 de novembro de 2009, alterada para a Lei 12.868 de 2013, em atividades de ampliação da jornada escolar de alunos das escolas da rede pública de educação básica, de forma concomitante e em articulação com a rede pública de ensino;"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mantida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2129920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Ensino Médio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Maria Auxiliadora Firmo da Silva Campos</a:t>
            </a:r>
          </a:p>
        </p:txBody>
      </p:sp>
    </p:spTree>
    <p:extLst>
      <p:ext uri="{BB962C8B-B14F-4D97-AF65-F5344CB8AC3E}">
        <p14:creationId xmlns:p14="http://schemas.microsoft.com/office/powerpoint/2010/main" val="209066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Universalizar, até 2016, o atendimento escolar para toda a população de 15 (quinze) a 17 (dezessete) anos e elevar, até o final do período de vigência deste PME, a taxa líquida de matrículas no ensino médio para 85% (oitenta e cinco por cento).</a:t>
            </a:r>
          </a:p>
        </p:txBody>
      </p:sp>
    </p:spTree>
    <p:extLst>
      <p:ext uri="{BB962C8B-B14F-4D97-AF65-F5344CB8AC3E}">
        <p14:creationId xmlns:p14="http://schemas.microsoft.com/office/powerpoint/2010/main" val="399810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3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546044"/>
              </p:ext>
            </p:extLst>
          </p:nvPr>
        </p:nvGraphicFramePr>
        <p:xfrm>
          <a:off x="424032" y="2178738"/>
          <a:ext cx="3718419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718419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96774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na idade de 15 a 17 anos em 2016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96774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3.162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513712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96774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matriculadas no E.M. em 2016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96774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2.685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02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3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564597"/>
              </p:ext>
            </p:extLst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923602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369627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3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70501"/>
              </p:ext>
            </p:extLst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075925"/>
      </p:ext>
    </p:extLst>
  </p:cSld>
  <p:clrMapOvr>
    <a:masterClrMapping/>
  </p:clrMapOvr>
  <p:transition spd="slow"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7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3"/>
            <a:ext cx="10993546" cy="2350640"/>
          </a:xfrm>
        </p:spPr>
        <p:txBody>
          <a:bodyPr anchor="ctr"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Fomentar a qualidade da educação básica em todas as etapas e modalidades, com melhoria do fluxo escolar e da aprendizagem de modo a atingir as seguintes médias municipais para o </a:t>
            </a:r>
            <a:r>
              <a:rPr lang="pt-BR" sz="2800" dirty="0" err="1">
                <a:solidFill>
                  <a:schemeClr val="bg1"/>
                </a:solidFill>
              </a:rPr>
              <a:t>Ideb</a:t>
            </a:r>
            <a:r>
              <a:rPr lang="pt-BR" sz="2800" dirty="0">
                <a:solidFill>
                  <a:schemeClr val="bg1"/>
                </a:solidFill>
              </a:rPr>
              <a:t>: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258586"/>
              </p:ext>
            </p:extLst>
          </p:nvPr>
        </p:nvGraphicFramePr>
        <p:xfrm>
          <a:off x="5131491" y="5004365"/>
          <a:ext cx="5939155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{793D81CF-94F2-401A-BA57-92F5A7B2D0C5}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1134568660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492998841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1259423405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3023977225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38392380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IDEB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2015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2017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2019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2021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3574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Anos iniciais do ensino fundamental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5,7</a:t>
                      </a:r>
                      <a:endParaRPr lang="pt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5,7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6,0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6,2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4543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Anos finais do ensino fundamental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5,2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5,4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5,7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5,9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6214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Ensino médio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4,2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4,6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4,9</a:t>
                      </a:r>
                      <a:endParaRPr lang="pt-B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5,1</a:t>
                      </a:r>
                      <a:endParaRPr lang="pt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9383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34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7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732712"/>
              </p:ext>
            </p:extLst>
          </p:nvPr>
        </p:nvGraphicFramePr>
        <p:xfrm>
          <a:off x="424032" y="2178739"/>
          <a:ext cx="3686497" cy="3996556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29539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Ideb</a:t>
                      </a:r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Ensino Fundamental no município em 2015 (Incluir todas redes participantes do IDEB)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64009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 Anos Iniciais do EF; 5.0 Anos Finais do EF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287878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58239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Ideb</a:t>
                      </a:r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Ensino Médio no município em 2015 (Incluir todas redes participantes do IDEB)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35309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49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7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Redefinir</a:t>
            </a:r>
          </a:p>
        </p:txBody>
      </p:sp>
    </p:spTree>
    <p:extLst>
      <p:ext uri="{BB962C8B-B14F-4D97-AF65-F5344CB8AC3E}">
        <p14:creationId xmlns:p14="http://schemas.microsoft.com/office/powerpoint/2010/main" val="63863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393706"/>
              </p:ext>
            </p:extLst>
          </p:nvPr>
        </p:nvGraphicFramePr>
        <p:xfrm>
          <a:off x="581192" y="2476524"/>
          <a:ext cx="11029616" cy="2670810"/>
        </p:xfrm>
        <a:graphic>
          <a:graphicData uri="http://schemas.openxmlformats.org/drawingml/2006/table">
            <a:tbl>
              <a:tblPr/>
              <a:tblGrid>
                <a:gridCol w="11029616">
                  <a:extLst>
                    <a:ext uri="{9D8B030D-6E8A-4147-A177-3AD203B41FA5}">
                      <a16:colId xmlns:a16="http://schemas.microsoft.com/office/drawing/2014/main" val="15257389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Redefinição - Novo texto para a Meta 7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106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 7: Fomentar  e garantir a qualidade da educação básica em todas as etapas e modalidades, com melhoria do fluxo escolar e da aprendizagem de modo a atingir as seguintes médias municipais para o </a:t>
                      </a:r>
                      <a:r>
                        <a:rPr lang="pt-BR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Ideb</a:t>
                      </a:r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32487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7</a:t>
            </a:r>
          </a:p>
        </p:txBody>
      </p:sp>
      <p:sp>
        <p:nvSpPr>
          <p:cNvPr id="9" name="Elipse 8"/>
          <p:cNvSpPr/>
          <p:nvPr/>
        </p:nvSpPr>
        <p:spPr>
          <a:xfrm>
            <a:off x="8585296" y="754778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8666643" y="836123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1" name="Rolagem: Horizontal 10"/>
          <p:cNvSpPr/>
          <p:nvPr/>
        </p:nvSpPr>
        <p:spPr>
          <a:xfrm rot="20255036">
            <a:off x="7934131" y="1101140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Redefinição aprovada</a:t>
            </a:r>
          </a:p>
        </p:txBody>
      </p:sp>
    </p:spTree>
    <p:extLst>
      <p:ext uri="{BB962C8B-B14F-4D97-AF65-F5344CB8AC3E}">
        <p14:creationId xmlns:p14="http://schemas.microsoft.com/office/powerpoint/2010/main" val="354691309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23089"/>
              </p:ext>
            </p:extLst>
          </p:nvPr>
        </p:nvGraphicFramePr>
        <p:xfrm>
          <a:off x="424032" y="2178739"/>
          <a:ext cx="3686497" cy="21221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</a:rPr>
                        <a:t>População de Pirassununga na idade pré-escolar (4 a 5 anos):</a:t>
                      </a:r>
                    </a:p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dirty="0">
                          <a:effectLst/>
                        </a:rPr>
                        <a:t>1703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246734"/>
              </p:ext>
            </p:extLst>
          </p:nvPr>
        </p:nvGraphicFramePr>
        <p:xfrm>
          <a:off x="4230587" y="2178739"/>
          <a:ext cx="3686497" cy="21221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</a:rPr>
                        <a:t>População de Pirassununga matriculada na </a:t>
                      </a:r>
                      <a:r>
                        <a:rPr lang="pt-BR" sz="2400" u="none" strike="noStrike" dirty="0" err="1">
                          <a:effectLst/>
                        </a:rPr>
                        <a:t>Pré</a:t>
                      </a:r>
                      <a:r>
                        <a:rPr lang="pt-BR" sz="2400" u="none" strike="noStrike" dirty="0">
                          <a:effectLst/>
                        </a:rPr>
                        <a:t>- Escolar (4 a 5 anos) </a:t>
                      </a:r>
                    </a:p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dirty="0">
                          <a:effectLst/>
                        </a:rPr>
                        <a:t>1664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03197"/>
              </p:ext>
            </p:extLst>
          </p:nvPr>
        </p:nvGraphicFramePr>
        <p:xfrm>
          <a:off x="424032" y="4357816"/>
          <a:ext cx="3686497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05755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</a:rPr>
                        <a:t>População de Pirassununga na idade de 0 a 3 anos:</a:t>
                      </a:r>
                    </a:p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554122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dirty="0">
                          <a:effectLst/>
                        </a:rPr>
                        <a:t>3511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148378"/>
              </p:ext>
            </p:extLst>
          </p:nvPr>
        </p:nvGraphicFramePr>
        <p:xfrm>
          <a:off x="4230587" y="4357816"/>
          <a:ext cx="3686497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05755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</a:rPr>
                        <a:t>Número de matrículas em Pirassununga de crianças de  0 a 3 anos: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554122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dirty="0">
                          <a:effectLst/>
                        </a:rPr>
                        <a:t>1369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448635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7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332718"/>
              </p:ext>
            </p:extLst>
          </p:nvPr>
        </p:nvGraphicFramePr>
        <p:xfrm>
          <a:off x="443345" y="2178740"/>
          <a:ext cx="11297204" cy="438831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OS TEXTOS DAS ESTRATÉGIAS FORAM MANTIDOS.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814698"/>
      </p:ext>
    </p:extLst>
  </p:cSld>
  <p:clrMapOvr>
    <a:masterClrMapping/>
  </p:clrMapOvr>
  <p:transition spd="slow"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Atendimento Educacional Especializado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Vania Marquesini</a:t>
            </a:r>
          </a:p>
        </p:txBody>
      </p:sp>
    </p:spTree>
    <p:extLst>
      <p:ext uri="{BB962C8B-B14F-4D97-AF65-F5344CB8AC3E}">
        <p14:creationId xmlns:p14="http://schemas.microsoft.com/office/powerpoint/2010/main" val="311013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Universalizar, para a população de 4 (quatro) a 17 (dezessete) anos com deficiência, transtornos globais do desenvolvimento e altas habilidades ou superdotação, o acesso à educação básica e ao atendimento educacional especializado, preferencialmente na rede regular de ensino, com a garantia de sistema educacional inclusivo, de salas de recursos multifuncionais, classes, escolas ou serviços especializados, públicos ou conveniados.</a:t>
            </a:r>
          </a:p>
        </p:txBody>
      </p:sp>
    </p:spTree>
    <p:extLst>
      <p:ext uri="{BB962C8B-B14F-4D97-AF65-F5344CB8AC3E}">
        <p14:creationId xmlns:p14="http://schemas.microsoft.com/office/powerpoint/2010/main" val="74897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4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553784"/>
              </p:ext>
            </p:extLst>
          </p:nvPr>
        </p:nvGraphicFramePr>
        <p:xfrm>
          <a:off x="424032" y="2178738"/>
          <a:ext cx="3686497" cy="2117262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10793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de Pirassununga na idade de 4 a 17 anos com deficiência, transtornos globais de desenvolvimento e altas habilidades ou superdotação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69041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338421"/>
              </p:ext>
            </p:extLst>
          </p:nvPr>
        </p:nvGraphicFramePr>
        <p:xfrm>
          <a:off x="4230587" y="2178742"/>
          <a:ext cx="3686497" cy="211725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550150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de Pirassununga na idade de 4 a 17 anos com deficiência, transtornos globais de desenvolvimento e altas habilidades ou superdotação atendidas na rede regular de ensino por profissional especializado e recursos adaptados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567108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679695"/>
              </p:ext>
            </p:extLst>
          </p:nvPr>
        </p:nvGraphicFramePr>
        <p:xfrm>
          <a:off x="424032" y="4357816"/>
          <a:ext cx="7493052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7493052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de Pirassununga na idade de 4 a 17 anos com deficiência, transtornos globais de desenvolvimento e altas habilidades ou superdotação atendidas em Escola Especializada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03885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203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554236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foi possível avaliar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54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4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640411"/>
              </p:ext>
            </p:extLst>
          </p:nvPr>
        </p:nvGraphicFramePr>
        <p:xfrm>
          <a:off x="443345" y="2178740"/>
          <a:ext cx="11297204" cy="435962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FOI MANTIDO.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179812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632520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353911"/>
      </p:ext>
    </p:extLst>
  </p:cSld>
  <p:clrMapOvr>
    <a:masterClrMapping/>
  </p:clrMapOvr>
  <p:transition spd="slow"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4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354905"/>
              </p:ext>
            </p:extLst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280360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90533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4 – Estratégia 2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Realizar busca ativa da demanda manifesta pela família de crianças de 0 (zero) a 3 (três) anos com deficiência, transtornos globais do desenvolvimento e altas habilidades ou superdotação em parceria com as instituições comunitárias, confessionais, filantrópicas sem fins lucrativos e com a Secretaria Municipal de Saúde;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Realizar busca ativa e ofertar atendimento à demanda manifesta pela família de crianças de 0 (zero) a 3 (três) anos com deficiência, transtornos globais do desenvolvimento e altas habilidades ou superdotação em parceria com as instituições comunitárias, confessionais, filantrópicas sem fins lucrativos e com a Secretaria Municipal de Saúde;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mantida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5073558"/>
      </p:ext>
    </p:extLst>
  </p:cSld>
  <p:clrMapOvr>
    <a:masterClrMapping/>
  </p:clrMapOvr>
  <p:transition spd="slow">
    <p:cover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Educação de Jovens e Adultos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DelegadO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Rick de Souza </a:t>
            </a:r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Bichoff</a:t>
            </a:r>
            <a:endParaRPr lang="pt-BR" dirty="0">
              <a:solidFill>
                <a:schemeClr val="accent1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49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8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Elevar a escolaridade média da população de 18 (dezoito) a 29 (vinte e nove) anos, de modo a alcançar, no mínimo, 12 (doze) anos de estudo no último ano de vigência deste Plano, para as populações do campo e dos 25% (vinte e cinco por cento) mais pobres, e igualar a escolaridade média entre negros e não negros declarados à Fundação Instituto Brasileiro de Geografia e Estatística - IBGE.</a:t>
            </a:r>
          </a:p>
        </p:txBody>
      </p:sp>
    </p:spTree>
    <p:extLst>
      <p:ext uri="{BB962C8B-B14F-4D97-AF65-F5344CB8AC3E}">
        <p14:creationId xmlns:p14="http://schemas.microsoft.com/office/powerpoint/2010/main" val="40520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8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155941"/>
              </p:ext>
            </p:extLst>
          </p:nvPr>
        </p:nvGraphicFramePr>
        <p:xfrm>
          <a:off x="424033" y="2178738"/>
          <a:ext cx="2727965" cy="30365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73175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Escolaridade média (em anos de estudo) da população de 18 a 29 anos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30481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39776"/>
              </p:ext>
            </p:extLst>
          </p:nvPr>
        </p:nvGraphicFramePr>
        <p:xfrm>
          <a:off x="3280764" y="2178738"/>
          <a:ext cx="2727965" cy="30365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52963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Escolaridade média (em anos de estudo) da população do campo de 18 a 29 anos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45133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952871"/>
              </p:ext>
            </p:extLst>
          </p:nvPr>
        </p:nvGraphicFramePr>
        <p:xfrm>
          <a:off x="424033" y="5323677"/>
          <a:ext cx="11298159" cy="1298795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11298159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62149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Escolaridade média (em anos de estudo) da população não negra de 18 a 29 anos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77303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304930"/>
              </p:ext>
            </p:extLst>
          </p:nvPr>
        </p:nvGraphicFramePr>
        <p:xfrm>
          <a:off x="6137495" y="2178738"/>
          <a:ext cx="2727965" cy="30365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63595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Escolaridade média (em anos de estudo) da população dentre os 25% mais pobres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40061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858006"/>
              </p:ext>
            </p:extLst>
          </p:nvPr>
        </p:nvGraphicFramePr>
        <p:xfrm>
          <a:off x="8994227" y="2178738"/>
          <a:ext cx="2727965" cy="3036569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72620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Escolaridade média (em anos de estudo) da população negra de 18 a 29 anos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1310360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36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3593299"/>
              </p:ext>
            </p:extLst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457179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31552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8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103621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8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3969"/>
              </p:ext>
            </p:extLst>
          </p:nvPr>
        </p:nvGraphicFramePr>
        <p:xfrm>
          <a:off x="443345" y="2178739"/>
          <a:ext cx="1129720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foi possível avaliar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675401"/>
      </p:ext>
    </p:extLst>
  </p:cSld>
  <p:clrMapOvr>
    <a:masterClrMapping/>
  </p:clrMapOvr>
  <p:transition spd="slow"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8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412547"/>
              </p:ext>
            </p:extLst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046485"/>
      </p:ext>
    </p:extLst>
  </p:cSld>
  <p:clrMapOvr>
    <a:masterClrMapping/>
  </p:clrMapOvr>
  <p:transition spd="slow">
    <p:push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8 – Estratégia 1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Aderir a programas e aplicar tecnologias para correção de fluxo, para acompanhamento pedagógico individualizado e para recuperação e progressão parcial, bem como priorizar estudantes com rendimento escolar defasado, considerando as especificidades dos segmentos populacionais considerados;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dirty="0"/>
              <a:t>Aderir a programas do âmbito Federal e Estadual ,efetivar parcerias de iniciativas privadas e aplicar tecnologias para correção de fluxo, para acompanhamento pedagógico individualizado e para recuperação e progressão parcial, bem como priorizar estudantes com rendimento escolar defasado, considerando as especificidades dos segmentos populacionais considerados;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9074876"/>
      </p:ext>
    </p:extLst>
  </p:cSld>
  <p:clrMapOvr>
    <a:masterClrMapping/>
  </p:clrMapOvr>
  <p:transition spd="slow">
    <p:cover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8 – Estratégia 2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Estimular programas de educação de jovens e adultos para os segmentos populacionais considerados, que estejam fora da escola e com defasagem idade-série, associados a outras estratégias que garantam a continuidade da escolarização, após a alfabetização inicial;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pt-BR" sz="2400" dirty="0"/>
              <a:t>“Garantir recursos e viabilizar programas de educação de jovens e adultos para os segmentos populacionais considerados, que estejam fora da escola e com defasagem idade-série, associados a outras estratégias que garantam a continuidade da escolarização, após a alfabetização inicial;"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134657"/>
      </p:ext>
    </p:extLst>
  </p:cSld>
  <p:clrMapOvr>
    <a:masterClrMapping/>
  </p:clrMapOvr>
  <p:transition spd="slow">
    <p:cover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8 – Estratégia 5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400" dirty="0"/>
              <a:t>Promover, em parceria com as áreas de saúde e assistência social, o acompanhamento e o monitoramento do acesso à escola específicos para os segmentos populacionais considerados e identificar motivos de absenteísmo para a garantia de frequência e apoio à aprendizagem, de maneira a estimular a ampliação do atendimento desses estudantes na rede pública regular de ensino;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400" dirty="0"/>
              <a:t>" Promover em parceria com as áreas de saúde e assistência social , o acompanhamento e o monitoramento do acesso à escola e identificar motivos de absenteísmo para a garantia de frequência e apoio à aprendizagem, de maneira a estimular a ampliação do atendimento desses estudantes na rede pública regular de ensino  e solicitar a Fundação Instituto Brasileiro de Geografia e Estatística IBGE levantamentos da faixa etária específica para os segmentos populacionais considerados."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248715"/>
      </p:ext>
    </p:extLst>
  </p:cSld>
  <p:clrMapOvr>
    <a:masterClrMapping/>
  </p:clrMapOvr>
  <p:transition spd="slow">
    <p:cover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Elevar a taxa de alfabetização da população com 15 (quinze) anos ou mais para 98% (noventa e oito por cento), bem como erradicar o analfabetismo absoluto e reduzir em 50% (cinquenta por cento) a taxa de analfabetismo funcional, até o final da vigência deste PME.</a:t>
            </a:r>
          </a:p>
        </p:txBody>
      </p:sp>
    </p:spTree>
    <p:extLst>
      <p:ext uri="{BB962C8B-B14F-4D97-AF65-F5344CB8AC3E}">
        <p14:creationId xmlns:p14="http://schemas.microsoft.com/office/powerpoint/2010/main" val="283766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9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710544"/>
              </p:ext>
            </p:extLst>
          </p:nvPr>
        </p:nvGraphicFramePr>
        <p:xfrm>
          <a:off x="424033" y="2178739"/>
          <a:ext cx="2727965" cy="3058359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80284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analfabetos no município com 15 anos ou mais (antes de 2015)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17431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5,40%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40870"/>
              </p:ext>
            </p:extLst>
          </p:nvPr>
        </p:nvGraphicFramePr>
        <p:xfrm>
          <a:off x="3280764" y="2178738"/>
          <a:ext cx="2727965" cy="3052535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900010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analfabetos no município com 15 anos ou mais (em 2015)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93392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850185"/>
              </p:ext>
            </p:extLst>
          </p:nvPr>
        </p:nvGraphicFramePr>
        <p:xfrm>
          <a:off x="424034" y="5323677"/>
          <a:ext cx="5584696" cy="146406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5584696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62149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população analfabeta-funcional antes de 2015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77303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838607"/>
              </p:ext>
            </p:extLst>
          </p:nvPr>
        </p:nvGraphicFramePr>
        <p:xfrm>
          <a:off x="6137495" y="2178737"/>
          <a:ext cx="2727965" cy="3052535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89395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analfabetos absolutos no município com 15 anos ou mais (antes de 2015)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15858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127330"/>
              </p:ext>
            </p:extLst>
          </p:nvPr>
        </p:nvGraphicFramePr>
        <p:xfrm>
          <a:off x="8994227" y="2178738"/>
          <a:ext cx="2727965" cy="3052534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893950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analfabetos absolutos no município com 15 anos ou mais (em 2015)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115858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01164"/>
              </p:ext>
            </p:extLst>
          </p:nvPr>
        </p:nvGraphicFramePr>
        <p:xfrm>
          <a:off x="6137496" y="5323677"/>
          <a:ext cx="5584696" cy="146406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5584696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62149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Porcentagem de população analfabeta-funcional em 2015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77303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5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9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425669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9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39"/>
          <a:ext cx="1129720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foi possível avaliar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829709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46113"/>
              </p:ext>
            </p:extLst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542471"/>
      </p:ext>
    </p:extLst>
  </p:cSld>
  <p:clrMapOvr>
    <a:masterClrMapping/>
  </p:clrMapOvr>
  <p:transition spd="slow">
    <p:push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9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745234"/>
              </p:ext>
            </p:extLst>
          </p:nvPr>
        </p:nvGraphicFramePr>
        <p:xfrm>
          <a:off x="443345" y="2178740"/>
          <a:ext cx="11297204" cy="435962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FOI MANTIDO.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179812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78506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249150"/>
      </p:ext>
    </p:extLst>
  </p:cSld>
  <p:clrMapOvr>
    <a:masterClrMapping/>
  </p:clrMapOvr>
  <p:transition spd="slow">
    <p:push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9 – Estratégia 1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Assegurar a oferta gratuita da educação de jovens e adultos a todos os que não tiveram acesso à educação básica na idade própria;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Assegurar a oferta gratuita da educação de jovens e adultos a todos, os que não tiveram acesso à educação básica na idade própria, ampliando atendimento inclusive na zona rural.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8591687"/>
      </p:ext>
    </p:extLst>
  </p:cSld>
  <p:clrMapOvr>
    <a:masterClrMapping/>
  </p:clrMapOvr>
  <p:transition spd="slow">
    <p:cover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9 – Estratégia 8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Apoiar projetos inovadores na educação de jovens e adultos que visem ao desenvolvimento de modelos adequados às necessidades específicas desses alunos; 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Realizar projetos inovadores na educação de jovens e adultos que visem ao desenvolvimento de modelos adequados às necessidades específicas desses alunos; 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5000115"/>
      </p:ext>
    </p:extLst>
  </p:cSld>
  <p:clrMapOvr>
    <a:masterClrMapping/>
  </p:clrMapOvr>
  <p:transition spd="slow">
    <p:cover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9 – Estratégia 12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Articular parceria com o Estado, com o objetivo de ter acesso e aplicar na rede municipal, metodologia de ensino criada especificamente para o trabalho com a educação de jovens e adultos;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Articular e estabelecer  parceria entre as Redes de Ensino , com o objetivo de garantir a continuidade, permanência e conclusão, por meio de metodologia de ensino específica para o trabalho com a educação de jovens e adultos;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6400388"/>
      </p:ext>
    </p:extLst>
  </p:cSld>
  <p:clrMapOvr>
    <a:masterClrMapping/>
  </p:clrMapOvr>
  <p:transition spd="slow">
    <p:cover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Ensino Profissionalizante 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DelegadO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Luis Arthur Pereira</a:t>
            </a:r>
          </a:p>
        </p:txBody>
      </p:sp>
    </p:spTree>
    <p:extLst>
      <p:ext uri="{BB962C8B-B14F-4D97-AF65-F5344CB8AC3E}">
        <p14:creationId xmlns:p14="http://schemas.microsoft.com/office/powerpoint/2010/main" val="122777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10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Oferecer, no mínimo, 25% (vinte e cinco por cento) das matrículas de educação de jovens e adultos, nos ensinos fundamental e médio, na forma integrada à educação profissional.</a:t>
            </a:r>
          </a:p>
        </p:txBody>
      </p:sp>
    </p:spTree>
    <p:extLst>
      <p:ext uri="{BB962C8B-B14F-4D97-AF65-F5344CB8AC3E}">
        <p14:creationId xmlns:p14="http://schemas.microsoft.com/office/powerpoint/2010/main" val="78417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10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421663"/>
              </p:ext>
            </p:extLst>
          </p:nvPr>
        </p:nvGraphicFramePr>
        <p:xfrm>
          <a:off x="424032" y="2178739"/>
          <a:ext cx="3686497" cy="39354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29539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matrículas realizadas em 2016 na Educação de Jovens e Adultos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64009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712632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58239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matrículas realizadas em 2016 na Educação de Jovens e Adultos integrada à Educação Profissional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35309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433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atingida (menor que 50%)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80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10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Redefinir</a:t>
            </a:r>
          </a:p>
        </p:txBody>
      </p:sp>
    </p:spTree>
    <p:extLst>
      <p:ext uri="{BB962C8B-B14F-4D97-AF65-F5344CB8AC3E}">
        <p14:creationId xmlns:p14="http://schemas.microsoft.com/office/powerpoint/2010/main" val="47447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49294"/>
              </p:ext>
            </p:extLst>
          </p:nvPr>
        </p:nvGraphicFramePr>
        <p:xfrm>
          <a:off x="581192" y="2476524"/>
          <a:ext cx="11029616" cy="2244090"/>
        </p:xfrm>
        <a:graphic>
          <a:graphicData uri="http://schemas.openxmlformats.org/drawingml/2006/table">
            <a:tbl>
              <a:tblPr/>
              <a:tblGrid>
                <a:gridCol w="11029616">
                  <a:extLst>
                    <a:ext uri="{9D8B030D-6E8A-4147-A177-3AD203B41FA5}">
                      <a16:colId xmlns:a16="http://schemas.microsoft.com/office/drawing/2014/main" val="15257389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Redefinição - Novo texto para a Meta 10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106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 10: Oferecer, no mínimo, 10% (dez por cento) das matrículas de educação de jovens e adultos, nos ensinos fundamental e médio, na forma integrada à educação profissional.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32487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10</a:t>
            </a:r>
          </a:p>
        </p:txBody>
      </p:sp>
      <p:sp>
        <p:nvSpPr>
          <p:cNvPr id="9" name="Elipse 8"/>
          <p:cNvSpPr/>
          <p:nvPr/>
        </p:nvSpPr>
        <p:spPr>
          <a:xfrm>
            <a:off x="8585296" y="754778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8666643" y="836123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1" name="Rolagem: Horizontal 10"/>
          <p:cNvSpPr/>
          <p:nvPr/>
        </p:nvSpPr>
        <p:spPr>
          <a:xfrm rot="20255036">
            <a:off x="7934131" y="1101140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Redefinição aprovada</a:t>
            </a:r>
          </a:p>
        </p:txBody>
      </p:sp>
    </p:spTree>
    <p:extLst>
      <p:ext uri="{BB962C8B-B14F-4D97-AF65-F5344CB8AC3E}">
        <p14:creationId xmlns:p14="http://schemas.microsoft.com/office/powerpoint/2010/main" val="336424239"/>
      </p:ext>
    </p:extLst>
  </p:cSld>
  <p:clrMapOvr>
    <a:masterClrMapping/>
  </p:clrMapOvr>
  <p:transition spd="slow">
    <p:cover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10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191310"/>
              </p:ext>
            </p:extLst>
          </p:nvPr>
        </p:nvGraphicFramePr>
        <p:xfrm>
          <a:off x="443345" y="2178740"/>
          <a:ext cx="11297204" cy="2179812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78506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513362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Ensino Fundamental 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Renata dos Santos Oliveira Silva</a:t>
            </a:r>
          </a:p>
        </p:txBody>
      </p:sp>
    </p:spTree>
    <p:extLst>
      <p:ext uri="{BB962C8B-B14F-4D97-AF65-F5344CB8AC3E}">
        <p14:creationId xmlns:p14="http://schemas.microsoft.com/office/powerpoint/2010/main" val="324129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10 – Estratégia 2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Fomentar a integração da educação de jovens e adultos com a educação profissional, em cursos planejados, de acordo com as características do público da educação de jovens e adultos e considerando as especificidades das populações itinerantes e do campo, inclusive na modalidade de educação a distância;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Fomentar a integração da educação de jovens e adultos com a educação profissional, em cursos planejados de acordo com as necessidades e as potencialidades locais, além das especificidades das populações itinerantes e do campo, inclusive na modalidade de educação a distância.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6186550"/>
      </p:ext>
    </p:extLst>
  </p:cSld>
  <p:clrMapOvr>
    <a:masterClrMapping/>
  </p:clrMapOvr>
  <p:transition spd="slow">
    <p:cover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Cooperar para a expansão das matrículas da educação profissional técnica de nível médio.</a:t>
            </a:r>
          </a:p>
        </p:txBody>
      </p:sp>
    </p:spTree>
    <p:extLst>
      <p:ext uri="{BB962C8B-B14F-4D97-AF65-F5344CB8AC3E}">
        <p14:creationId xmlns:p14="http://schemas.microsoft.com/office/powerpoint/2010/main" val="316057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11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170911"/>
              </p:ext>
            </p:extLst>
          </p:nvPr>
        </p:nvGraphicFramePr>
        <p:xfrm>
          <a:off x="424032" y="2178739"/>
          <a:ext cx="3686497" cy="39354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29539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 matrículas na Educação Profissional Técnica de Nível Médio em 2015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64009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726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486695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58239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 matriculadas na Educação Profissional Técnica de Nível Médio em 2016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35309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967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71921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(100%)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02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11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17147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165951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11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40"/>
          <a:ext cx="11297204" cy="435962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FOI MANTIDO.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179812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78506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975458"/>
      </p:ext>
    </p:extLst>
  </p:cSld>
  <p:clrMapOvr>
    <a:masterClrMapping/>
  </p:clrMapOvr>
  <p:transition spd="slow">
    <p:push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11 – Estratégia 2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Estimular a expansão do estágio na educação profissional técnica de nível médio e do ensino médio regular, preservando-se seu caráter pedagógico integrado ao itinerário formativo do aluno, visando à formação de qualificações próprias da atividade profissional, à contextualização curricular e ao desenvolvimento da juventude;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Favorecer  a expansão do estágio na educação profissional técnica de nível médio e do ensino médio regular, através de parcerias entre a iniciativa privada e a instituição de ensino.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8353292"/>
      </p:ext>
    </p:extLst>
  </p:cSld>
  <p:clrMapOvr>
    <a:masterClrMapping/>
  </p:clrMapOvr>
  <p:transition spd="slow">
    <p:cover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11 – Estratégia 5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Cooperar para a oferta de educação profissional técnica de nível médio para as pessoas com deficiência, transtornos globais do desenvolvimento e altas habilidades ou superdotação;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Garantir as condições necessárias para acesso e permanência de pessoas com deficiência, transtornos globais do desenvolvimento e altas habilidades ou </a:t>
            </a:r>
            <a:r>
              <a:rPr lang="pt-BR" sz="2400" dirty="0" err="1"/>
              <a:t>superdotação</a:t>
            </a:r>
            <a:r>
              <a:rPr lang="pt-BR" sz="2400" dirty="0"/>
              <a:t> às ofertas de educação profissional técnica de nível médio.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841541"/>
      </p:ext>
    </p:extLst>
  </p:cSld>
  <p:clrMapOvr>
    <a:masterClrMapping/>
  </p:clrMapOvr>
  <p:transition spd="slow">
    <p:cover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Ensino Superior 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Thais Helena Zero Pereira de Godoy</a:t>
            </a:r>
          </a:p>
        </p:txBody>
      </p:sp>
    </p:spTree>
    <p:extLst>
      <p:ext uri="{BB962C8B-B14F-4D97-AF65-F5344CB8AC3E}">
        <p14:creationId xmlns:p14="http://schemas.microsoft.com/office/powerpoint/2010/main" val="12267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Ofertar cooperação ao governo federal e estabelecer parcerias com as instituições privadas de ensino superior visando a ampliação da oferta de vagas no ensino superior público e privado, no município.</a:t>
            </a:r>
          </a:p>
        </p:txBody>
      </p:sp>
    </p:spTree>
    <p:extLst>
      <p:ext uri="{BB962C8B-B14F-4D97-AF65-F5344CB8AC3E}">
        <p14:creationId xmlns:p14="http://schemas.microsoft.com/office/powerpoint/2010/main" val="347235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12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Redefinir</a:t>
            </a:r>
          </a:p>
        </p:txBody>
      </p:sp>
    </p:spTree>
    <p:extLst>
      <p:ext uri="{BB962C8B-B14F-4D97-AF65-F5344CB8AC3E}">
        <p14:creationId xmlns:p14="http://schemas.microsoft.com/office/powerpoint/2010/main" val="311060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Universalizar o ensino fundamental de 9 (nove) anos para toda a população de 6 (seis) a 14 (quatorze) anos e garantir que pelo menos 95% (noventa e cinco por cento) dos alunos concluam essa etapa na idade recomendada, até o último ano de vigência deste PME.</a:t>
            </a:r>
          </a:p>
        </p:txBody>
      </p:sp>
    </p:spTree>
    <p:extLst>
      <p:ext uri="{BB962C8B-B14F-4D97-AF65-F5344CB8AC3E}">
        <p14:creationId xmlns:p14="http://schemas.microsoft.com/office/powerpoint/2010/main" val="279865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12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792550"/>
              </p:ext>
            </p:extLst>
          </p:nvPr>
        </p:nvGraphicFramePr>
        <p:xfrm>
          <a:off x="473725" y="2178739"/>
          <a:ext cx="11266824" cy="3935487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6682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atingida (menor que 50%)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05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545553"/>
              </p:ext>
            </p:extLst>
          </p:nvPr>
        </p:nvGraphicFramePr>
        <p:xfrm>
          <a:off x="581192" y="2476524"/>
          <a:ext cx="11029616" cy="2244090"/>
        </p:xfrm>
        <a:graphic>
          <a:graphicData uri="http://schemas.openxmlformats.org/drawingml/2006/table">
            <a:tbl>
              <a:tblPr/>
              <a:tblGrid>
                <a:gridCol w="11029616">
                  <a:extLst>
                    <a:ext uri="{9D8B030D-6E8A-4147-A177-3AD203B41FA5}">
                      <a16:colId xmlns:a16="http://schemas.microsoft.com/office/drawing/2014/main" val="15257389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Redefinição - Novo texto para a Meta 12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106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 12: Cooperar com as instituições públicas e estabelecer parcerias com as instituições privadas, de ensino superior, visando à ampliação da oferta de vagas neste nível de ensino, no município.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32487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12</a:t>
            </a:r>
          </a:p>
        </p:txBody>
      </p:sp>
      <p:sp>
        <p:nvSpPr>
          <p:cNvPr id="9" name="Elipse 8"/>
          <p:cNvSpPr/>
          <p:nvPr/>
        </p:nvSpPr>
        <p:spPr>
          <a:xfrm>
            <a:off x="8585296" y="754778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8666643" y="836123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1" name="Rolagem: Horizontal 10"/>
          <p:cNvSpPr/>
          <p:nvPr/>
        </p:nvSpPr>
        <p:spPr>
          <a:xfrm rot="20255036">
            <a:off x="7934131" y="1101140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Redefinição aprovada</a:t>
            </a:r>
          </a:p>
        </p:txBody>
      </p:sp>
    </p:spTree>
    <p:extLst>
      <p:ext uri="{BB962C8B-B14F-4D97-AF65-F5344CB8AC3E}">
        <p14:creationId xmlns:p14="http://schemas.microsoft.com/office/powerpoint/2010/main" val="1462363237"/>
      </p:ext>
    </p:extLst>
  </p:cSld>
  <p:clrMapOvr>
    <a:masterClrMapping/>
  </p:clrMapOvr>
  <p:transition spd="slow">
    <p:cover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12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153590"/>
              </p:ext>
            </p:extLst>
          </p:nvPr>
        </p:nvGraphicFramePr>
        <p:xfrm>
          <a:off x="443345" y="2178740"/>
          <a:ext cx="11297204" cy="2179812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78506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874658"/>
      </p:ext>
    </p:extLst>
  </p:cSld>
  <p:clrMapOvr>
    <a:masterClrMapping/>
  </p:clrMapOvr>
  <p:transition spd="slow">
    <p:push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12 – Estratégia 1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12.1) Mapear a demanda real e reprimida por ensino superior no município;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12.1) Mapear a demanda municipal por ensino superior no município;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0277934"/>
      </p:ext>
    </p:extLst>
  </p:cSld>
  <p:clrMapOvr>
    <a:masterClrMapping/>
  </p:clrMapOvr>
  <p:transition spd="slow">
    <p:cover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6600" b="1" dirty="0"/>
              <a:t>Meta 12 – Estratégia 5</a:t>
            </a:r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Texto original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dirty="0"/>
              <a:t>12.5) Avaliar necessidade e viabilidade orçamentária da implementação de políticas de inclusão e de assistência estudantil dirigidas aos estudantes de instituições de ensino superior, de modo a reduzir as desigualdades e ampliar as taxas de acesso e permanência na educação superior, de forma a estimular o acesso e a permanência, inclusive mediante a adoção de políticas afirmativas, na forma da lei;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pt-BR" dirty="0"/>
              <a:t>Sugestão de redefinição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400" dirty="0"/>
              <a:t>12.5) Avaliar necessidade e viabilidade da implementação de políticas de inclusão e de assistência estudantil, dirigidas aos estudantes de instituições de ensino superior, de modo a reduzir as desigualdades e ampliar as taxas de acesso e permanência na educação superior, de forma a estimular o acesso e a permanência, inclusive mediante a adoção de políticas afirmativas, na forma da lei, inclusive mediante propostas em nível orçamentário;</a:t>
            </a:r>
          </a:p>
        </p:txBody>
      </p:sp>
      <p:grpSp>
        <p:nvGrpSpPr>
          <p:cNvPr id="6" name="Agrupar 5"/>
          <p:cNvGrpSpPr/>
          <p:nvPr/>
        </p:nvGrpSpPr>
        <p:grpSpPr>
          <a:xfrm>
            <a:off x="5066355" y="1561967"/>
            <a:ext cx="2059292" cy="1297192"/>
            <a:chOff x="1076245" y="1997623"/>
            <a:chExt cx="2059292" cy="1297192"/>
          </a:xfrm>
        </p:grpSpPr>
        <p:sp>
          <p:nvSpPr>
            <p:cNvPr id="8" name="Elipse 7"/>
            <p:cNvSpPr/>
            <p:nvPr/>
          </p:nvSpPr>
          <p:spPr>
            <a:xfrm>
              <a:off x="1457296" y="1997625"/>
              <a:ext cx="1297192" cy="129719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10" name="Elipse 9"/>
            <p:cNvSpPr/>
            <p:nvPr/>
          </p:nvSpPr>
          <p:spPr>
            <a:xfrm>
              <a:off x="1457296" y="1997623"/>
              <a:ext cx="1297192" cy="129719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5400" b="1" dirty="0"/>
            </a:p>
          </p:txBody>
        </p:sp>
        <p:sp>
          <p:nvSpPr>
            <p:cNvPr id="9" name="Rolagem: Horizontal 8"/>
            <p:cNvSpPr/>
            <p:nvPr/>
          </p:nvSpPr>
          <p:spPr>
            <a:xfrm rot="20255036">
              <a:off x="1076245" y="2200309"/>
              <a:ext cx="2059292" cy="891820"/>
            </a:xfrm>
            <a:prstGeom prst="horizontalScroll">
              <a:avLst/>
            </a:prstGeom>
            <a:solidFill>
              <a:srgbClr val="FFC000"/>
            </a:solidFill>
            <a:ln w="3175">
              <a:solidFill>
                <a:srgbClr val="BAA5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Redefinição aprovada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4414531"/>
      </p:ext>
    </p:extLst>
  </p:cSld>
  <p:clrMapOvr>
    <a:masterClrMapping/>
  </p:clrMapOvr>
  <p:transition spd="slow">
    <p:cover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Magistério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Tamires DA s. Maia DE SOUZA</a:t>
            </a:r>
          </a:p>
        </p:txBody>
      </p:sp>
    </p:spTree>
    <p:extLst>
      <p:ext uri="{BB962C8B-B14F-4D97-AF65-F5344CB8AC3E}">
        <p14:creationId xmlns:p14="http://schemas.microsoft.com/office/powerpoint/2010/main" val="172339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Colaborar com a União e o Estado para garantir a execução da política nacional de formação dos profissionais da educação de que tratam os incisos I, II e III do caput do art. 61 da Lei no 9.394, de 20 de dezembro de 1996, assegurado que todos os professores e as professoras da educação básica possuam formação específica de nível superior, obtida em curso de licenciatura na área de conhecimento em que atuam.</a:t>
            </a:r>
          </a:p>
        </p:txBody>
      </p:sp>
    </p:spTree>
    <p:extLst>
      <p:ext uri="{BB962C8B-B14F-4D97-AF65-F5344CB8AC3E}">
        <p14:creationId xmlns:p14="http://schemas.microsoft.com/office/powerpoint/2010/main" val="25961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13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112431"/>
              </p:ext>
            </p:extLst>
          </p:nvPr>
        </p:nvGraphicFramePr>
        <p:xfrm>
          <a:off x="424032" y="2178739"/>
          <a:ext cx="3686497" cy="39354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229539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professores no município (contemplando toda a educação e as redes publicas e privada)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64009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802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276730"/>
              </p:ext>
            </p:extLst>
          </p:nvPr>
        </p:nvGraphicFramePr>
        <p:xfrm>
          <a:off x="4230587" y="2178738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58239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professores no município (contemplando toda a educação e as redes publicas e privada) com formação superior em área compatível com a de atuação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35309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784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24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13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326176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13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40"/>
          <a:ext cx="11297204" cy="438831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OS TEXTOS DAS ESTRATÉGIAS FORAM MANTIDOS.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165803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2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882295"/>
              </p:ext>
            </p:extLst>
          </p:nvPr>
        </p:nvGraphicFramePr>
        <p:xfrm>
          <a:off x="424032" y="2178738"/>
          <a:ext cx="3686497" cy="2122172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0610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na idade de 6 a 14 anos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061086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9.771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12934"/>
              </p:ext>
            </p:extLst>
          </p:nvPr>
        </p:nvGraphicFramePr>
        <p:xfrm>
          <a:off x="4230587" y="2178738"/>
          <a:ext cx="3686497" cy="2122172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0610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População na idade de 6 a 14 anos matriculados no E.F.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061086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8.467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215177"/>
              </p:ext>
            </p:extLst>
          </p:nvPr>
        </p:nvGraphicFramePr>
        <p:xfrm>
          <a:off x="424032" y="4357816"/>
          <a:ext cx="7493052" cy="175641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7493052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Percentual e distorção idade X série no ensino fundamental no município.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03885">
                <a:tc>
                  <a:txBody>
                    <a:bodyPr/>
                    <a:lstStyle/>
                    <a:p>
                      <a:pPr algn="r" fontAlgn="b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Atingida parcialmente (maior ou igual a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89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Fomentar a formação de professores da educação básica, em nível de pós-graduação e garantir a todos os profissionais da educação básica formação continuada em sua área de atuação, considerando as necessidades, demandas e contextualizações dos sistemas de ensino.</a:t>
            </a:r>
          </a:p>
        </p:txBody>
      </p:sp>
    </p:spTree>
    <p:extLst>
      <p:ext uri="{BB962C8B-B14F-4D97-AF65-F5344CB8AC3E}">
        <p14:creationId xmlns:p14="http://schemas.microsoft.com/office/powerpoint/2010/main" val="215334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14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347042"/>
              </p:ext>
            </p:extLst>
          </p:nvPr>
        </p:nvGraphicFramePr>
        <p:xfrm>
          <a:off x="424033" y="2178740"/>
          <a:ext cx="2727965" cy="303656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99549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Foi ofertado, de maneira direta ou por intermédio de parceria, curso de Pós-graduação aos professores de Educação Básica no município? Quais? (Liste e descreva).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104107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2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UNAR, UFSCar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380590"/>
              </p:ext>
            </p:extLst>
          </p:nvPr>
        </p:nvGraphicFramePr>
        <p:xfrm>
          <a:off x="3280764" y="2178737"/>
          <a:ext cx="2727965" cy="3036569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29951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0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TODOS profissionais da Educação Básica (incluindo docentes) atuantes no município, nas redes publicas e privadas.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73705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1420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735472"/>
              </p:ext>
            </p:extLst>
          </p:nvPr>
        </p:nvGraphicFramePr>
        <p:xfrm>
          <a:off x="424033" y="5323677"/>
          <a:ext cx="11298159" cy="1298795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11298159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62149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profissionais da educação básica  em formação continuada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677303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 quantitativa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627908"/>
              </p:ext>
            </p:extLst>
          </p:nvPr>
        </p:nvGraphicFramePr>
        <p:xfrm>
          <a:off x="6137495" y="2178738"/>
          <a:ext cx="2727965" cy="30365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63595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TODOS profissionais da Educação Básica (incluindo docentes) atuantes no município, nas redes publicas e privadas participantes de cursos de formação continuada.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40061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2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 informação quantitativa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243563"/>
              </p:ext>
            </p:extLst>
          </p:nvPr>
        </p:nvGraphicFramePr>
        <p:xfrm>
          <a:off x="8994227" y="2178738"/>
          <a:ext cx="2727965" cy="3036569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72620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profissionais da educação básica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1310360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1420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3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14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Redefinir</a:t>
            </a:r>
          </a:p>
        </p:txBody>
      </p:sp>
    </p:spTree>
    <p:extLst>
      <p:ext uri="{BB962C8B-B14F-4D97-AF65-F5344CB8AC3E}">
        <p14:creationId xmlns:p14="http://schemas.microsoft.com/office/powerpoint/2010/main" val="28618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14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39"/>
          <a:ext cx="11297204" cy="3935487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foi possível avaliar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055132"/>
      </p:ext>
    </p:extLst>
  </p:cSld>
  <p:clrMapOvr>
    <a:masterClrMapping/>
  </p:clrMapOvr>
  <p:transition spd="slow">
    <p:push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384293"/>
              </p:ext>
            </p:extLst>
          </p:nvPr>
        </p:nvGraphicFramePr>
        <p:xfrm>
          <a:off x="581192" y="2476524"/>
          <a:ext cx="11029616" cy="3097530"/>
        </p:xfrm>
        <a:graphic>
          <a:graphicData uri="http://schemas.openxmlformats.org/drawingml/2006/table">
            <a:tbl>
              <a:tblPr/>
              <a:tblGrid>
                <a:gridCol w="11029616">
                  <a:extLst>
                    <a:ext uri="{9D8B030D-6E8A-4147-A177-3AD203B41FA5}">
                      <a16:colId xmlns:a16="http://schemas.microsoft.com/office/drawing/2014/main" val="15257389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Redefinição - Novo texto para a Meta 14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106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Meta 14: Fomentar e viabilizar a formação de professores da educação básica, em nível de pós-graduação e garantir a todos os profissionais da educação básica formação continuada em sua área de atuação, considerando as necessidades, demandas e contextualizações dos sistemas de ensino.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32487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14</a:t>
            </a:r>
          </a:p>
        </p:txBody>
      </p:sp>
      <p:sp>
        <p:nvSpPr>
          <p:cNvPr id="9" name="Elipse 8"/>
          <p:cNvSpPr/>
          <p:nvPr/>
        </p:nvSpPr>
        <p:spPr>
          <a:xfrm>
            <a:off x="8585296" y="754778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8666643" y="836123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1" name="Rolagem: Horizontal 10"/>
          <p:cNvSpPr/>
          <p:nvPr/>
        </p:nvSpPr>
        <p:spPr>
          <a:xfrm rot="20255036">
            <a:off x="7934131" y="1101140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Redefinição aprovada</a:t>
            </a:r>
          </a:p>
        </p:txBody>
      </p:sp>
    </p:spTree>
    <p:extLst>
      <p:ext uri="{BB962C8B-B14F-4D97-AF65-F5344CB8AC3E}">
        <p14:creationId xmlns:p14="http://schemas.microsoft.com/office/powerpoint/2010/main" val="230882523"/>
      </p:ext>
    </p:extLst>
  </p:cSld>
  <p:clrMapOvr>
    <a:masterClrMapping/>
  </p:clrMapOvr>
  <p:transition spd="slow">
    <p:cover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14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1106"/>
              </p:ext>
            </p:extLst>
          </p:nvPr>
        </p:nvGraphicFramePr>
        <p:xfrm>
          <a:off x="443345" y="2178740"/>
          <a:ext cx="11297204" cy="4388315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OS TEXTOS DAS ESTRATÉGIAS FORAM MANTIDOS.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014706"/>
      </p:ext>
    </p:extLst>
  </p:cSld>
  <p:clrMapOvr>
    <a:masterClrMapping/>
  </p:clrMapOvr>
  <p:transition spd="slow">
    <p:push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14 – Estratégia</a:t>
            </a:r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704994"/>
              </p:ext>
            </p:extLst>
          </p:nvPr>
        </p:nvGraphicFramePr>
        <p:xfrm>
          <a:off x="4023040" y="2773521"/>
          <a:ext cx="7587768" cy="3042285"/>
        </p:xfrm>
        <a:graphic>
          <a:graphicData uri="http://schemas.openxmlformats.org/drawingml/2006/table">
            <a:tbl>
              <a:tblPr/>
              <a:tblGrid>
                <a:gridCol w="7587768">
                  <a:extLst>
                    <a:ext uri="{9D8B030D-6E8A-4147-A177-3AD203B41FA5}">
                      <a16:colId xmlns:a16="http://schemas.microsoft.com/office/drawing/2014/main" val="292193427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Proposta de inclusão</a:t>
                      </a:r>
                    </a:p>
                    <a:p>
                      <a:pPr algn="just" fontAlgn="b"/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14.7 - Deliberar junto aos órgãos competentes discussões de políticas públicas que contenham a viabilidade da formação continuada e pós-graduação de professores da educação básica.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89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997528" y="1537857"/>
            <a:ext cx="2216728" cy="2216726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10" name="Elipse 9"/>
          <p:cNvSpPr/>
          <p:nvPr/>
        </p:nvSpPr>
        <p:spPr>
          <a:xfrm>
            <a:off x="1078875" y="1619202"/>
            <a:ext cx="2054034" cy="205403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400" b="1" dirty="0"/>
          </a:p>
        </p:txBody>
      </p:sp>
      <p:sp>
        <p:nvSpPr>
          <p:cNvPr id="9" name="Rolagem: Horizontal 8"/>
          <p:cNvSpPr/>
          <p:nvPr/>
        </p:nvSpPr>
        <p:spPr>
          <a:xfrm rot="20255036">
            <a:off x="346363" y="1884219"/>
            <a:ext cx="3519055" cy="1524000"/>
          </a:xfrm>
          <a:prstGeom prst="horizontalScroll">
            <a:avLst/>
          </a:prstGeom>
          <a:solidFill>
            <a:srgbClr val="FFC000"/>
          </a:solidFill>
          <a:ln w="3175">
            <a:solidFill>
              <a:srgbClr val="BAA5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Inclusão aprovada</a:t>
            </a:r>
          </a:p>
        </p:txBody>
      </p:sp>
    </p:spTree>
    <p:extLst>
      <p:ext uri="{BB962C8B-B14F-4D97-AF65-F5344CB8AC3E}">
        <p14:creationId xmlns:p14="http://schemas.microsoft.com/office/powerpoint/2010/main" val="1050039588"/>
      </p:ext>
    </p:extLst>
  </p:cSld>
  <p:clrMapOvr>
    <a:masterClrMapping/>
  </p:clrMapOvr>
  <p:transition spd="slow">
    <p:cover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15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Valorizar os profissionais do magistério das redes públicas de educação básica de forma a equiparar seu rendimento médio ao dos demais profissionais com escolaridade equivalente, até o final do sexto ano de vigência deste PNE.</a:t>
            </a:r>
          </a:p>
        </p:txBody>
      </p:sp>
    </p:spTree>
    <p:extLst>
      <p:ext uri="{BB962C8B-B14F-4D97-AF65-F5344CB8AC3E}">
        <p14:creationId xmlns:p14="http://schemas.microsoft.com/office/powerpoint/2010/main" val="117257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15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851416"/>
              </p:ext>
            </p:extLst>
          </p:nvPr>
        </p:nvGraphicFramePr>
        <p:xfrm>
          <a:off x="424032" y="2178739"/>
          <a:ext cx="3686497" cy="39354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307883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Média Salarial dos profissionais com escolaridade equivalente aos do magistério ( Formação em Nível Superior)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85665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R$ 6664,99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508473"/>
              </p:ext>
            </p:extLst>
          </p:nvPr>
        </p:nvGraphicFramePr>
        <p:xfrm>
          <a:off x="4230587" y="2178739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95511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0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Média Salarial(atual) dos profissionais do magistério atuantes nas redes públicas em Pirassununga, para os quais a exigência de ingresso foi o Ensino Superior.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980371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R$ 3800,75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050777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atingida (menor que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19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15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982987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2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291712"/>
              </p:ext>
            </p:extLst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389349"/>
              </p:ext>
            </p:extLst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309654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15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60736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16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Assegurar, no prazo de 2 (dois) anos, a revisão de plano de carreira para os  profissionais da educação básica da rede municipal de ensino, e ainda, ofertar cooperação técnica às instituições privadas de educação básica para instituição ou revisão de plano de carreira de seus profissionais, em qualquer caso, tomando como referência o piso salarial nacional profissional, definido em lei federal, nos termos do inciso VIII do art. 206 da Constituição Federal.</a:t>
            </a:r>
          </a:p>
        </p:txBody>
      </p:sp>
    </p:spTree>
    <p:extLst>
      <p:ext uri="{BB962C8B-B14F-4D97-AF65-F5344CB8AC3E}">
        <p14:creationId xmlns:p14="http://schemas.microsoft.com/office/powerpoint/2010/main" val="210108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16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923990"/>
              </p:ext>
            </p:extLst>
          </p:nvPr>
        </p:nvGraphicFramePr>
        <p:xfrm>
          <a:off x="424032" y="2178739"/>
          <a:ext cx="3686497" cy="39354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307883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Houve revisão do plano de carreira nos últimos dois anos, tomando como referência o piso salarial nacional profissional, definido em lei federal, nos termos do inciso VIII do art. 206 da Constituição Federal?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856656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97757"/>
              </p:ext>
            </p:extLst>
          </p:nvPr>
        </p:nvGraphicFramePr>
        <p:xfrm>
          <a:off x="4230587" y="2178739"/>
          <a:ext cx="3686497" cy="39354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3686497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295511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0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Houve cooperação técnica às instituições privadas de educação básica para instituição ou revisão do plano de carreira nos últimos dois anos, tomando como referência o piso salarial nacional profissional, definido em lei federal, nos termos do inciso VIII do art. 206 da Constituição Federal?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980371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36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761851"/>
              </p:ext>
            </p:extLst>
          </p:nvPr>
        </p:nvGraphicFramePr>
        <p:xfrm>
          <a:off x="8044405" y="2178739"/>
          <a:ext cx="3696144" cy="3935487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369614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atingida (menor que 50%)</a:t>
                      </a:r>
                      <a:endParaRPr lang="pt-BR" sz="4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88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16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MANTER</a:t>
            </a:r>
          </a:p>
        </p:txBody>
      </p:sp>
    </p:spTree>
    <p:extLst>
      <p:ext uri="{BB962C8B-B14F-4D97-AF65-F5344CB8AC3E}">
        <p14:creationId xmlns:p14="http://schemas.microsoft.com/office/powerpoint/2010/main" val="92493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16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40"/>
          <a:ext cx="11297204" cy="4458308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2179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 TEXTO DA META BEM COMO DE TODAS AS ESTRATÉGIAS FOI MANTIDO.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22085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há proposta de inserção de nova estratégia.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080345"/>
      </p:ext>
    </p:extLst>
  </p:cSld>
  <p:clrMapOvr>
    <a:masterClrMapping/>
  </p:clrMapOvr>
  <p:transition spd="slow">
    <p:push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81191" y="3106757"/>
            <a:ext cx="10993549" cy="2076807"/>
          </a:xfrm>
        </p:spPr>
        <p:txBody>
          <a:bodyPr anchor="ctr">
            <a:normAutofit/>
          </a:bodyPr>
          <a:lstStyle/>
          <a:p>
            <a:r>
              <a:rPr lang="pt-BR" sz="4800" b="1" dirty="0" err="1">
                <a:solidFill>
                  <a:schemeClr val="accent1">
                    <a:lumMod val="10000"/>
                    <a:lumOff val="90000"/>
                  </a:schemeClr>
                </a:solidFill>
              </a:rPr>
              <a:t>Gt</a:t>
            </a:r>
            <a:r>
              <a:rPr lang="pt-BR" sz="4800" b="1" dirty="0">
                <a:solidFill>
                  <a:schemeClr val="accent1">
                    <a:lumMod val="10000"/>
                    <a:lumOff val="90000"/>
                  </a:schemeClr>
                </a:solidFill>
              </a:rPr>
              <a:t> – Gestão e Financiamento da Educação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5183565"/>
            <a:ext cx="10993546" cy="590321"/>
          </a:xfrm>
        </p:spPr>
        <p:txBody>
          <a:bodyPr/>
          <a:lstStyle/>
          <a:p>
            <a:pPr algn="r"/>
            <a:r>
              <a:rPr lang="pt-BR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DelegadA</a:t>
            </a:r>
            <a:r>
              <a:rPr lang="pt-BR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: MAGALY APARECIDA RODRIGUES DE ARRUDA SOARES</a:t>
            </a:r>
          </a:p>
        </p:txBody>
      </p:sp>
    </p:spTree>
    <p:extLst>
      <p:ext uri="{BB962C8B-B14F-4D97-AF65-F5344CB8AC3E}">
        <p14:creationId xmlns:p14="http://schemas.microsoft.com/office/powerpoint/2010/main" val="424312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17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3166772"/>
            <a:ext cx="10993546" cy="3118277"/>
          </a:xfrm>
        </p:spPr>
        <p:txBody>
          <a:bodyPr anchor="ctr"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</a:rPr>
              <a:t>Assegurar condições, no prazo de 1 (um) ano, para a efetivação da gestão democrática da educação, associada a critérios técnicos de mérito e desempenho e à consulta pública à comunidade escolar, no âmbito das escolas públicas, prevendo recursos e apoio técnico da União para tanto.</a:t>
            </a:r>
          </a:p>
        </p:txBody>
      </p:sp>
    </p:spTree>
    <p:extLst>
      <p:ext uri="{BB962C8B-B14F-4D97-AF65-F5344CB8AC3E}">
        <p14:creationId xmlns:p14="http://schemas.microsoft.com/office/powerpoint/2010/main" val="129194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17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741603"/>
              </p:ext>
            </p:extLst>
          </p:nvPr>
        </p:nvGraphicFramePr>
        <p:xfrm>
          <a:off x="424033" y="2178738"/>
          <a:ext cx="2727965" cy="198096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</a:tblGrid>
              <a:tr h="152963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Há mecanismo técnico-democráticos de provimento do cargo de Diretor de Escola?</a:t>
                      </a:r>
                    </a:p>
                    <a:p>
                      <a:pPr marL="0" algn="l" defTabSz="457200" rtl="0" eaLnBrk="1" fontAlgn="b" latinLnBrk="0" hangingPunct="1"/>
                      <a:endParaRPr lang="pt-BR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45133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PARCIALMENTE</a:t>
                      </a:r>
                      <a:endParaRPr lang="pt-BR" sz="2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/>
          </p:nvPr>
        </p:nvGraphicFramePr>
        <p:xfrm>
          <a:off x="3280764" y="2178738"/>
          <a:ext cx="2727965" cy="198096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152963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Existem Conselho Municipais em Educação atuantes e sua atuação tem caráter consultivo, deliberativo e normativa?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451334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PARCIALMENTE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424033" y="4296032"/>
          <a:ext cx="5584697" cy="2326441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5584697">
                  <a:extLst>
                    <a:ext uri="{9D8B030D-6E8A-4147-A177-3AD203B41FA5}">
                      <a16:colId xmlns:a16="http://schemas.microsoft.com/office/drawing/2014/main" val="466629207"/>
                    </a:ext>
                  </a:extLst>
                </a:gridCol>
              </a:tblGrid>
              <a:tr h="111323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Existem mecanismo legais ou tácitos (locais) que aludam a gestão democrática do ensino nas escolas públicas municipais? Quais? Listar!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146431609"/>
                  </a:ext>
                </a:extLst>
              </a:tr>
              <a:tr h="1213207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PME; As leis que criam os Conselhos Municipais; Resoluções da SME; Discursos correntes;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10171536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/>
          </p:nvPr>
        </p:nvGraphicFramePr>
        <p:xfrm>
          <a:off x="6137495" y="4296032"/>
          <a:ext cx="5584697" cy="2326441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5584697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71525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Foram realizadas ações com vistas a instituição da Gestão Democrática do Ensino no contexto deste PME? Quais?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161118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0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Ações situada em uma escola na busca pela instituição do Programa Comunidades de Aprendizagem em parceria com a Universidade Federal de São Carlos. (suspenso).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/>
          </p:nvPr>
        </p:nvGraphicFramePr>
        <p:xfrm>
          <a:off x="6137495" y="2178738"/>
          <a:ext cx="2727965" cy="198096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797895818"/>
                    </a:ext>
                  </a:extLst>
                </a:gridCol>
              </a:tblGrid>
              <a:tr h="68109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Existem Conselhos Escolares ativos?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45820008"/>
                  </a:ext>
                </a:extLst>
              </a:tr>
              <a:tr h="1299875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NÃO, EM MAIS DE 70% DAS ESCOLAS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411501468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8994227" y="2178739"/>
          <a:ext cx="2727965" cy="198096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2727965">
                  <a:extLst>
                    <a:ext uri="{9D8B030D-6E8A-4147-A177-3AD203B41FA5}">
                      <a16:colId xmlns:a16="http://schemas.microsoft.com/office/drawing/2014/main" val="437503241"/>
                    </a:ext>
                  </a:extLst>
                </a:gridCol>
              </a:tblGrid>
              <a:tr h="105755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elaboração do Projeto Político Pedagógico das escolas contempla ampla participação da comunidade escolar?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267351751"/>
                  </a:ext>
                </a:extLst>
              </a:tr>
              <a:tr h="554122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65924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09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800" dirty="0"/>
              <a:t>META 17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/>
          </p:nvPr>
        </p:nvGraphicFramePr>
        <p:xfrm>
          <a:off x="666403" y="3258391"/>
          <a:ext cx="3686498" cy="2933087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02233">
                  <a:extLst>
                    <a:ext uri="{9D8B030D-6E8A-4147-A177-3AD203B41FA5}">
                      <a16:colId xmlns:a16="http://schemas.microsoft.com/office/drawing/2014/main" val="731147564"/>
                    </a:ext>
                  </a:extLst>
                </a:gridCol>
                <a:gridCol w="804231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5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226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800" b="1" u="none" strike="noStrike" dirty="0">
                          <a:effectLst/>
                        </a:rPr>
                        <a:t>Estratégias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513372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Avaliação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Mantidas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Redefinidas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565690"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Excluídas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</a:tbl>
          </a:graphicData>
        </a:graphic>
      </p:graphicFrame>
      <p:graphicFrame>
        <p:nvGraphicFramePr>
          <p:cNvPr id="7" name="Espaço Reservado para Conteúdo 3"/>
          <p:cNvGraphicFramePr>
            <a:graphicFrameLocks/>
          </p:cNvGraphicFramePr>
          <p:nvPr>
            <p:extLst/>
          </p:nvPr>
        </p:nvGraphicFramePr>
        <p:xfrm>
          <a:off x="4355216" y="3258392"/>
          <a:ext cx="3642050" cy="293308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69788">
                  <a:extLst>
                    <a:ext uri="{9D8B030D-6E8A-4147-A177-3AD203B41FA5}">
                      <a16:colId xmlns:a16="http://schemas.microsoft.com/office/drawing/2014/main" val="1250275105"/>
                    </a:ext>
                  </a:extLst>
                </a:gridCol>
                <a:gridCol w="2102386">
                  <a:extLst>
                    <a:ext uri="{9D8B030D-6E8A-4147-A177-3AD203B41FA5}">
                      <a16:colId xmlns:a16="http://schemas.microsoft.com/office/drawing/2014/main" val="360321201"/>
                    </a:ext>
                  </a:extLst>
                </a:gridCol>
                <a:gridCol w="1069876">
                  <a:extLst>
                    <a:ext uri="{9D8B030D-6E8A-4147-A177-3AD203B41FA5}">
                      <a16:colId xmlns:a16="http://schemas.microsoft.com/office/drawing/2014/main" val="4085815732"/>
                    </a:ext>
                  </a:extLst>
                </a:gridCol>
              </a:tblGrid>
              <a:tr h="770362">
                <a:tc gridSpan="2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800" u="none" strike="noStrike" dirty="0">
                        <a:effectLst/>
                      </a:endParaRPr>
                    </a:p>
                  </a:txBody>
                  <a:tcPr marL="9525" marR="9525" marT="952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94128"/>
                  </a:ext>
                </a:extLst>
              </a:tr>
              <a:tr h="399938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kern="1200" dirty="0">
                        <a:solidFill>
                          <a:schemeClr val="accent1">
                            <a:lumMod val="10000"/>
                            <a:lumOff val="9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Execução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2452296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50963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 andamento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3150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Não realizada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174894"/>
                  </a:ext>
                </a:extLst>
              </a:tr>
              <a:tr h="440697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1800" b="0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Sem informação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1800" b="1" i="0" u="none" strike="noStrike" kern="1200" dirty="0">
                          <a:solidFill>
                            <a:schemeClr val="accent1">
                              <a:lumMod val="10000"/>
                              <a:lumOff val="9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73992"/>
                  </a:ext>
                </a:extLst>
              </a:tr>
            </a:tbl>
          </a:graphicData>
        </a:graphic>
      </p:graphicFrame>
      <p:sp>
        <p:nvSpPr>
          <p:cNvPr id="8" name="Lágrima 7"/>
          <p:cNvSpPr/>
          <p:nvPr/>
        </p:nvSpPr>
        <p:spPr>
          <a:xfrm>
            <a:off x="8185533" y="3258391"/>
            <a:ext cx="3389207" cy="2933087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/>
              <a:t>Redefinir</a:t>
            </a:r>
          </a:p>
        </p:txBody>
      </p:sp>
    </p:spTree>
    <p:extLst>
      <p:ext uri="{BB962C8B-B14F-4D97-AF65-F5344CB8AC3E}">
        <p14:creationId xmlns:p14="http://schemas.microsoft.com/office/powerpoint/2010/main" val="264506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57" y="702156"/>
            <a:ext cx="10951051" cy="1013800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/>
              <a:t>Meta 17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443345" y="2178739"/>
          <a:ext cx="11297204" cy="3935487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11297204">
                  <a:extLst>
                    <a:ext uri="{9D8B030D-6E8A-4147-A177-3AD203B41FA5}">
                      <a16:colId xmlns:a16="http://schemas.microsoft.com/office/drawing/2014/main" val="2744886297"/>
                    </a:ext>
                  </a:extLst>
                </a:gridCol>
              </a:tblGrid>
              <a:tr h="82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A meta foi:</a:t>
                      </a:r>
                      <a:endParaRPr lang="pt-BR" sz="4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48028789"/>
                  </a:ext>
                </a:extLst>
              </a:tr>
              <a:tr h="3113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4800" u="none" strike="noStrike" dirty="0">
                          <a:effectLst/>
                        </a:rPr>
                        <a:t>Não atingida (menor que 50%)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76564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296086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1079</TotalTime>
  <Words>4942</Words>
  <Application>Microsoft Office PowerPoint</Application>
  <PresentationFormat>Widescreen</PresentationFormat>
  <Paragraphs>765</Paragraphs>
  <Slides>108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108</vt:i4>
      </vt:variant>
    </vt:vector>
  </HeadingPairs>
  <TitlesOfParts>
    <vt:vector size="113" baseType="lpstr">
      <vt:lpstr>Arial</vt:lpstr>
      <vt:lpstr>Gill Sans MT</vt:lpstr>
      <vt:lpstr>Times New Roman</vt:lpstr>
      <vt:lpstr>Wingdings 2</vt:lpstr>
      <vt:lpstr>Dividendo</vt:lpstr>
      <vt:lpstr>Gt – Educação Infantil</vt:lpstr>
      <vt:lpstr>META 1</vt:lpstr>
      <vt:lpstr>Meta 1</vt:lpstr>
      <vt:lpstr>META 1</vt:lpstr>
      <vt:lpstr>Meta 1</vt:lpstr>
      <vt:lpstr>Gt – Ensino Fundamental </vt:lpstr>
      <vt:lpstr>META 2</vt:lpstr>
      <vt:lpstr>Meta 2</vt:lpstr>
      <vt:lpstr>META 2</vt:lpstr>
      <vt:lpstr>Meta 2</vt:lpstr>
      <vt:lpstr>Meta 2 – Estratégia 14</vt:lpstr>
      <vt:lpstr>META 5</vt:lpstr>
      <vt:lpstr>Meta 5</vt:lpstr>
      <vt:lpstr>META 5</vt:lpstr>
      <vt:lpstr>Meta 5</vt:lpstr>
      <vt:lpstr>META 6</vt:lpstr>
      <vt:lpstr>Meta 6</vt:lpstr>
      <vt:lpstr>META 6</vt:lpstr>
      <vt:lpstr>Meta 6</vt:lpstr>
      <vt:lpstr>Meta 6 – Estratégia 6</vt:lpstr>
      <vt:lpstr>Gt – Ensino Médio</vt:lpstr>
      <vt:lpstr>META 3</vt:lpstr>
      <vt:lpstr>Meta 3</vt:lpstr>
      <vt:lpstr>META 3</vt:lpstr>
      <vt:lpstr>Meta 3</vt:lpstr>
      <vt:lpstr>META 7</vt:lpstr>
      <vt:lpstr>Meta 7</vt:lpstr>
      <vt:lpstr>META 7</vt:lpstr>
      <vt:lpstr>Meta 7</vt:lpstr>
      <vt:lpstr>Meta 7</vt:lpstr>
      <vt:lpstr>Gt – Atendimento Educacional Especializado</vt:lpstr>
      <vt:lpstr>META 4</vt:lpstr>
      <vt:lpstr>Meta 4</vt:lpstr>
      <vt:lpstr>Meta 4</vt:lpstr>
      <vt:lpstr>META 4</vt:lpstr>
      <vt:lpstr>Meta 4 – Estratégia 2</vt:lpstr>
      <vt:lpstr>Gt – Educação de Jovens e Adultos</vt:lpstr>
      <vt:lpstr>META 8</vt:lpstr>
      <vt:lpstr>Meta 8</vt:lpstr>
      <vt:lpstr>META 8</vt:lpstr>
      <vt:lpstr>Meta 8</vt:lpstr>
      <vt:lpstr>Meta 8</vt:lpstr>
      <vt:lpstr>Meta 8 – Estratégia 1</vt:lpstr>
      <vt:lpstr>Meta 8 – Estratégia 2</vt:lpstr>
      <vt:lpstr>Meta 8 – Estratégia 5</vt:lpstr>
      <vt:lpstr>META 9</vt:lpstr>
      <vt:lpstr>Meta 9</vt:lpstr>
      <vt:lpstr>META 9</vt:lpstr>
      <vt:lpstr>Meta 9</vt:lpstr>
      <vt:lpstr>Meta 9</vt:lpstr>
      <vt:lpstr>Meta 9 – Estratégia 1</vt:lpstr>
      <vt:lpstr>Meta 9 – Estratégia 8</vt:lpstr>
      <vt:lpstr>Meta 9 – Estratégia 12</vt:lpstr>
      <vt:lpstr>Gt – Ensino Profissionalizante </vt:lpstr>
      <vt:lpstr>META 10</vt:lpstr>
      <vt:lpstr>Meta 10</vt:lpstr>
      <vt:lpstr>META 10</vt:lpstr>
      <vt:lpstr>Meta 10</vt:lpstr>
      <vt:lpstr>Meta 10</vt:lpstr>
      <vt:lpstr>Meta 10 – Estratégia 2</vt:lpstr>
      <vt:lpstr>META 11</vt:lpstr>
      <vt:lpstr>Meta 11</vt:lpstr>
      <vt:lpstr>META 11</vt:lpstr>
      <vt:lpstr>Meta 11</vt:lpstr>
      <vt:lpstr>Meta 11 – Estratégia 2</vt:lpstr>
      <vt:lpstr>Meta 11 – Estratégia 5</vt:lpstr>
      <vt:lpstr>Gt – Ensino Superior </vt:lpstr>
      <vt:lpstr>META 12</vt:lpstr>
      <vt:lpstr>META 12</vt:lpstr>
      <vt:lpstr>Meta 12</vt:lpstr>
      <vt:lpstr>Meta 12</vt:lpstr>
      <vt:lpstr>Meta 12</vt:lpstr>
      <vt:lpstr>Meta 12 – Estratégia 1</vt:lpstr>
      <vt:lpstr>Meta 12 – Estratégia 5</vt:lpstr>
      <vt:lpstr>Gt – Magistério</vt:lpstr>
      <vt:lpstr>META 13</vt:lpstr>
      <vt:lpstr>Meta 13</vt:lpstr>
      <vt:lpstr>META 13</vt:lpstr>
      <vt:lpstr>Meta 13</vt:lpstr>
      <vt:lpstr>META 14</vt:lpstr>
      <vt:lpstr>Meta 14</vt:lpstr>
      <vt:lpstr>META 14</vt:lpstr>
      <vt:lpstr>Meta 14</vt:lpstr>
      <vt:lpstr>Meta 14</vt:lpstr>
      <vt:lpstr>Meta 14</vt:lpstr>
      <vt:lpstr>Meta 14 – Estratégia</vt:lpstr>
      <vt:lpstr>META 15</vt:lpstr>
      <vt:lpstr>Meta 15</vt:lpstr>
      <vt:lpstr>Meta 15</vt:lpstr>
      <vt:lpstr>META 15</vt:lpstr>
      <vt:lpstr>META 16</vt:lpstr>
      <vt:lpstr>Meta 16</vt:lpstr>
      <vt:lpstr>META 16</vt:lpstr>
      <vt:lpstr>Meta 16</vt:lpstr>
      <vt:lpstr>Gt – Gestão e Financiamento da Educação</vt:lpstr>
      <vt:lpstr>META 17</vt:lpstr>
      <vt:lpstr>Meta 17</vt:lpstr>
      <vt:lpstr>META 17</vt:lpstr>
      <vt:lpstr>Meta 17</vt:lpstr>
      <vt:lpstr>Meta 17</vt:lpstr>
      <vt:lpstr>Meta 17 – Estratégia 1</vt:lpstr>
      <vt:lpstr>Meta 17 – Estratégia 6</vt:lpstr>
      <vt:lpstr>Meta 17 – Estratégia</vt:lpstr>
      <vt:lpstr>META 18</vt:lpstr>
      <vt:lpstr>Meta 18</vt:lpstr>
      <vt:lpstr>META 18</vt:lpstr>
      <vt:lpstr>Meta 18</vt:lpstr>
      <vt:lpstr>Meta 18 – Estratégia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Vagner dos Santos</dc:creator>
  <cp:lastModifiedBy>Vagner dos Santos</cp:lastModifiedBy>
  <cp:revision>85</cp:revision>
  <dcterms:created xsi:type="dcterms:W3CDTF">2017-05-18T14:28:44Z</dcterms:created>
  <dcterms:modified xsi:type="dcterms:W3CDTF">2017-06-02T15:57:56Z</dcterms:modified>
</cp:coreProperties>
</file>