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98"/>
  </p:notesMasterIdLst>
  <p:sldIdLst>
    <p:sldId id="399" r:id="rId2"/>
    <p:sldId id="339" r:id="rId3"/>
    <p:sldId id="259" r:id="rId4"/>
    <p:sldId id="257" r:id="rId5"/>
    <p:sldId id="341" r:id="rId6"/>
    <p:sldId id="264" r:id="rId7"/>
    <p:sldId id="343" r:id="rId8"/>
    <p:sldId id="265" r:id="rId9"/>
    <p:sldId id="269" r:id="rId10"/>
    <p:sldId id="367" r:id="rId11"/>
    <p:sldId id="387" r:id="rId12"/>
    <p:sldId id="275" r:id="rId13"/>
    <p:sldId id="276" r:id="rId14"/>
    <p:sldId id="370" r:id="rId15"/>
    <p:sldId id="277" r:id="rId16"/>
    <p:sldId id="388" r:id="rId17"/>
    <p:sldId id="296" r:id="rId18"/>
    <p:sldId id="298" r:id="rId19"/>
    <p:sldId id="371" r:id="rId20"/>
    <p:sldId id="299" r:id="rId21"/>
    <p:sldId id="392" r:id="rId22"/>
    <p:sldId id="340" r:id="rId23"/>
    <p:sldId id="293" r:id="rId24"/>
    <p:sldId id="294" r:id="rId25"/>
    <p:sldId id="368" r:id="rId26"/>
    <p:sldId id="295" r:id="rId27"/>
    <p:sldId id="297" r:id="rId28"/>
    <p:sldId id="301" r:id="rId29"/>
    <p:sldId id="372" r:id="rId30"/>
    <p:sldId id="303" r:id="rId31"/>
    <p:sldId id="389" r:id="rId32"/>
    <p:sldId id="391" r:id="rId33"/>
    <p:sldId id="390" r:id="rId34"/>
    <p:sldId id="349" r:id="rId35"/>
    <p:sldId id="272" r:id="rId36"/>
    <p:sldId id="273" r:id="rId37"/>
    <p:sldId id="274" r:id="rId38"/>
    <p:sldId id="369" r:id="rId39"/>
    <p:sldId id="270" r:id="rId40"/>
    <p:sldId id="345" r:id="rId41"/>
    <p:sldId id="256" r:id="rId42"/>
    <p:sldId id="260" r:id="rId43"/>
    <p:sldId id="373" r:id="rId44"/>
    <p:sldId id="261" r:id="rId45"/>
    <p:sldId id="281" r:id="rId46"/>
    <p:sldId id="286" r:id="rId47"/>
    <p:sldId id="282" r:id="rId48"/>
    <p:sldId id="374" r:id="rId49"/>
    <p:sldId id="283" r:id="rId50"/>
    <p:sldId id="284" r:id="rId51"/>
    <p:sldId id="344" r:id="rId52"/>
    <p:sldId id="304" r:id="rId53"/>
    <p:sldId id="305" r:id="rId54"/>
    <p:sldId id="375" r:id="rId55"/>
    <p:sldId id="306" r:id="rId56"/>
    <p:sldId id="307" r:id="rId57"/>
    <p:sldId id="308" r:id="rId58"/>
    <p:sldId id="393" r:id="rId59"/>
    <p:sldId id="309" r:id="rId60"/>
    <p:sldId id="310" r:id="rId61"/>
    <p:sldId id="376" r:id="rId62"/>
    <p:sldId id="311" r:id="rId63"/>
    <p:sldId id="347" r:id="rId64"/>
    <p:sldId id="314" r:id="rId65"/>
    <p:sldId id="394" r:id="rId66"/>
    <p:sldId id="377" r:id="rId67"/>
    <p:sldId id="395" r:id="rId68"/>
    <p:sldId id="318" r:id="rId69"/>
    <p:sldId id="346" r:id="rId70"/>
    <p:sldId id="278" r:id="rId71"/>
    <p:sldId id="321" r:id="rId72"/>
    <p:sldId id="378" r:id="rId73"/>
    <p:sldId id="322" r:id="rId74"/>
    <p:sldId id="320" r:id="rId75"/>
    <p:sldId id="324" r:id="rId76"/>
    <p:sldId id="379" r:id="rId77"/>
    <p:sldId id="325" r:id="rId78"/>
    <p:sldId id="327" r:id="rId79"/>
    <p:sldId id="332" r:id="rId80"/>
    <p:sldId id="335" r:id="rId81"/>
    <p:sldId id="380" r:id="rId82"/>
    <p:sldId id="337" r:id="rId83"/>
    <p:sldId id="336" r:id="rId84"/>
    <p:sldId id="334" r:id="rId85"/>
    <p:sldId id="381" r:id="rId86"/>
    <p:sldId id="338" r:id="rId87"/>
    <p:sldId id="348" r:id="rId88"/>
    <p:sldId id="323" r:id="rId89"/>
    <p:sldId id="279" r:id="rId90"/>
    <p:sldId id="382" r:id="rId91"/>
    <p:sldId id="280" r:id="rId92"/>
    <p:sldId id="329" r:id="rId93"/>
    <p:sldId id="328" r:id="rId94"/>
    <p:sldId id="366" r:id="rId95"/>
    <p:sldId id="396" r:id="rId96"/>
    <p:sldId id="400" r:id="rId97"/>
  </p:sldIdLst>
  <p:sldSz cx="12192000" cy="6858000"/>
  <p:notesSz cx="69850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0B8"/>
    <a:srgbClr val="BAA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4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14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C967-1962-4343-AD60-FB048B878D80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8875"/>
            <a:ext cx="556260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98500" y="4462463"/>
            <a:ext cx="5588000" cy="3649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0333F-A151-4DAE-A844-47E0F8193E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89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83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8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439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31/07/19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1"/>
          </p:nvPr>
        </p:nvSpPr>
        <p:spPr>
          <a:xfrm>
            <a:off x="86106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fld id="{0DAF8571-8C4E-4BC1-BD98-C7FBEE7A4E8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77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4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2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2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7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7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2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3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867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1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9316" y="733465"/>
            <a:ext cx="1095178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sz="66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FÓRUM MUNICIPAL DE EDUCAÇÃO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46249" y="2116217"/>
            <a:ext cx="86979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sz="8000" b="1" spc="3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VI CONFERÊNCIA</a:t>
            </a:r>
            <a:endParaRPr lang="pt-BR" sz="80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89413"/>
            <a:ext cx="2616200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988" y="4348163"/>
            <a:ext cx="1209675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348163"/>
            <a:ext cx="1193800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57275" y="5803900"/>
            <a:ext cx="22526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sz="1400">
                <a:latin typeface="Calibri" panose="020F0502020204030204" pitchFamily="34" charset="0"/>
              </a:rPr>
              <a:t>PREFEITURA MUNICIPAL DE</a:t>
            </a:r>
          </a:p>
          <a:p>
            <a:pPr algn="ctr" hangingPunct="1">
              <a:lnSpc>
                <a:spcPct val="100000"/>
              </a:lnSpc>
            </a:pPr>
            <a:r>
              <a:rPr lang="pt-BR" sz="2400" b="1">
                <a:latin typeface="Calibri" panose="020F0502020204030204" pitchFamily="34" charset="0"/>
              </a:rPr>
              <a:t>PIRASSUNUNGA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963025" y="5756275"/>
            <a:ext cx="21510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sz="1400">
                <a:latin typeface="Calibri" panose="020F0502020204030204" pitchFamily="34" charset="0"/>
              </a:rPr>
              <a:t>SECRETARIA MUNICIPAL DE</a:t>
            </a:r>
          </a:p>
          <a:p>
            <a:pPr algn="ctr" hangingPunct="1">
              <a:lnSpc>
                <a:spcPct val="100000"/>
              </a:lnSpc>
            </a:pPr>
            <a:r>
              <a:rPr lang="pt-BR" sz="2400" b="1">
                <a:latin typeface="Calibri" panose="020F0502020204030204" pitchFamily="34" charset="0"/>
              </a:rPr>
              <a:t>EDUCAÇÃO</a:t>
            </a:r>
          </a:p>
        </p:txBody>
      </p:sp>
    </p:spTree>
    <p:extLst>
      <p:ext uri="{BB962C8B-B14F-4D97-AF65-F5344CB8AC3E}">
        <p14:creationId xmlns:p14="http://schemas.microsoft.com/office/powerpoint/2010/main" val="192142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1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2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863838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301768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Redefinir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09654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555689"/>
              </p:ext>
            </p:extLst>
          </p:nvPr>
        </p:nvGraphicFramePr>
        <p:xfrm>
          <a:off x="581192" y="2476524"/>
          <a:ext cx="11029616" cy="2670810"/>
        </p:xfrm>
        <a:graphic>
          <a:graphicData uri="http://schemas.openxmlformats.org/drawingml/2006/table">
            <a:tbl>
              <a:tblPr/>
              <a:tblGrid>
                <a:gridCol w="11029616">
                  <a:extLst>
                    <a:ext uri="{9D8B030D-6E8A-4147-A177-3AD203B41FA5}">
                      <a16:colId xmlns:a16="http://schemas.microsoft.com/office/drawing/2014/main" xmlns="" val="15257389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just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Redefinição - Novo texto para a Meta </a:t>
                      </a:r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b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1106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 </a:t>
                      </a:r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2: Universalizar o ensino fundamental de 9 (nove) anos para toda a população de 6 (seis) a 14 (quatorze) anos e garantir que </a:t>
                      </a:r>
                      <a:r>
                        <a:rPr lang="pt-BR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100% (cem por</a:t>
                      </a:r>
                      <a:r>
                        <a:rPr lang="pt-BR" sz="28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cento) </a:t>
                      </a:r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dos alunos concluam essa etapa na idade recomendada, até o último ano de vigência deste PME.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8332487"/>
                  </a:ext>
                </a:extLst>
              </a:tr>
            </a:tbl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</a:t>
            </a:r>
            <a:r>
              <a:rPr lang="pt-BR" sz="6600" b="1" dirty="0" smtClean="0"/>
              <a:t>2</a:t>
            </a:r>
            <a:endParaRPr lang="pt-BR" sz="6600" b="1" dirty="0"/>
          </a:p>
        </p:txBody>
      </p:sp>
      <p:sp>
        <p:nvSpPr>
          <p:cNvPr id="4" name="Elipse 3"/>
          <p:cNvSpPr/>
          <p:nvPr/>
        </p:nvSpPr>
        <p:spPr>
          <a:xfrm>
            <a:off x="8585296" y="754778"/>
            <a:ext cx="2216728" cy="221672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/>
          </a:p>
        </p:txBody>
      </p:sp>
      <p:sp>
        <p:nvSpPr>
          <p:cNvPr id="6" name="Elipse 5"/>
          <p:cNvSpPr/>
          <p:nvPr/>
        </p:nvSpPr>
        <p:spPr>
          <a:xfrm>
            <a:off x="8666643" y="836123"/>
            <a:ext cx="2054034" cy="205403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/>
          </a:p>
        </p:txBody>
      </p:sp>
      <p:sp>
        <p:nvSpPr>
          <p:cNvPr id="7" name="Rolagem: Horizontal 10"/>
          <p:cNvSpPr/>
          <p:nvPr/>
        </p:nvSpPr>
        <p:spPr>
          <a:xfrm rot="20255036">
            <a:off x="7934131" y="1101140"/>
            <a:ext cx="3519055" cy="1524000"/>
          </a:xfrm>
          <a:prstGeom prst="horizontalScroll">
            <a:avLst/>
          </a:prstGeom>
          <a:solidFill>
            <a:srgbClr val="FFC000"/>
          </a:solidFill>
          <a:ln w="3175">
            <a:solidFill>
              <a:srgbClr val="BAA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Redefinição aprovada</a:t>
            </a:r>
          </a:p>
        </p:txBody>
      </p:sp>
    </p:spTree>
    <p:extLst>
      <p:ext uri="{BB962C8B-B14F-4D97-AF65-F5344CB8AC3E}">
        <p14:creationId xmlns:p14="http://schemas.microsoft.com/office/powerpoint/2010/main" val="435515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Alfabetizar todas as crianças, no máximo, até o final </a:t>
            </a:r>
            <a:r>
              <a:rPr lang="pt-BR" sz="2800" dirty="0" smtClean="0">
                <a:solidFill>
                  <a:schemeClr val="bg1"/>
                </a:solidFill>
              </a:rPr>
              <a:t/>
            </a:r>
            <a:br>
              <a:rPr lang="pt-BR" sz="2800" dirty="0" smtClean="0">
                <a:solidFill>
                  <a:schemeClr val="bg1"/>
                </a:solidFill>
              </a:rPr>
            </a:br>
            <a:r>
              <a:rPr lang="pt-BR" sz="2800" dirty="0" smtClean="0">
                <a:solidFill>
                  <a:schemeClr val="bg1"/>
                </a:solidFill>
              </a:rPr>
              <a:t>do </a:t>
            </a:r>
            <a:r>
              <a:rPr lang="pt-BR" sz="2800" dirty="0">
                <a:solidFill>
                  <a:schemeClr val="bg1"/>
                </a:solidFill>
              </a:rPr>
              <a:t>3º (terceiro) ano do ensino fundamental.</a:t>
            </a:r>
          </a:p>
        </p:txBody>
      </p:sp>
    </p:spTree>
    <p:extLst>
      <p:ext uri="{BB962C8B-B14F-4D97-AF65-F5344CB8AC3E}">
        <p14:creationId xmlns:p14="http://schemas.microsoft.com/office/powerpoint/2010/main" val="35924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5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333272"/>
              </p:ext>
            </p:extLst>
          </p:nvPr>
        </p:nvGraphicFramePr>
        <p:xfrm>
          <a:off x="424032" y="2178738"/>
          <a:ext cx="3686497" cy="39354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</a:tblGrid>
              <a:tr h="222651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Alunos matriculados no 3º ano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1708971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642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17730"/>
              </p:ext>
            </p:extLst>
          </p:nvPr>
        </p:nvGraphicFramePr>
        <p:xfrm>
          <a:off x="4230587" y="2178738"/>
          <a:ext cx="3686497" cy="390009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238747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úmero </a:t>
                      </a:r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Alunos matriculados no 3º ano alfabetizados 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1512616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há informações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768656"/>
              </p:ext>
            </p:extLst>
          </p:nvPr>
        </p:nvGraphicFramePr>
        <p:xfrm>
          <a:off x="8019338" y="2176592"/>
          <a:ext cx="3696144" cy="393548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foi </a:t>
                      </a:r>
                      <a:r>
                        <a:rPr lang="pt-BR" sz="4800" u="none" strike="noStrike" dirty="0" smtClean="0">
                          <a:effectLst/>
                        </a:rPr>
                        <a:t>possível</a:t>
                      </a:r>
                    </a:p>
                    <a:p>
                      <a:pPr algn="ctr" fontAlgn="b"/>
                      <a:r>
                        <a:rPr lang="pt-BR" sz="4800" u="none" strike="noStrike" dirty="0" smtClean="0">
                          <a:effectLst/>
                        </a:rPr>
                        <a:t>avaliar</a:t>
                      </a:r>
                      <a:endParaRPr lang="pt-BR" sz="4800" u="none" strike="noStrike" dirty="0">
                        <a:effectLst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04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5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796494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124417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dirty="0"/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18565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5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98638"/>
              </p:ext>
            </p:extLst>
          </p:nvPr>
        </p:nvGraphicFramePr>
        <p:xfrm>
          <a:off x="443345" y="2178740"/>
          <a:ext cx="11297204" cy="4388315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</a:t>
                      </a:r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FOI </a:t>
                      </a:r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MANTIDO.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há proposta de inserção 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5687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6600" b="1" dirty="0"/>
              <a:t>Meta </a:t>
            </a:r>
            <a:r>
              <a:rPr lang="pt-BR" sz="6600" b="1" dirty="0" smtClean="0"/>
              <a:t>5 </a:t>
            </a:r>
            <a:r>
              <a:rPr lang="pt-BR" sz="6600" b="1" dirty="0"/>
              <a:t>– Estratégia 5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Texto original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Apoiar a alfabetização de crianças do campo e de populações itinerantes, com a produção de </a:t>
            </a:r>
            <a:r>
              <a:rPr lang="pt-BR" sz="2400" dirty="0">
                <a:solidFill>
                  <a:srgbClr val="FF0000"/>
                </a:solidFill>
              </a:rPr>
              <a:t>materiais didáticos específicos;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pt-BR" dirty="0"/>
              <a:t>Sugestão de redefinição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Apoiar a alfabetização de crianças do campo e de populações itinerantes, com a utilização do </a:t>
            </a:r>
            <a:r>
              <a:rPr lang="pt-BR" sz="2400" dirty="0">
                <a:solidFill>
                  <a:srgbClr val="FF0000"/>
                </a:solidFill>
              </a:rPr>
              <a:t>mesmo material didático da rede em questão</a:t>
            </a:r>
            <a:r>
              <a:rPr lang="pt-BR" sz="2400" dirty="0"/>
              <a:t>;</a:t>
            </a:r>
          </a:p>
        </p:txBody>
      </p:sp>
      <p:grpSp>
        <p:nvGrpSpPr>
          <p:cNvPr id="7" name="Agrupar 5"/>
          <p:cNvGrpSpPr/>
          <p:nvPr/>
        </p:nvGrpSpPr>
        <p:grpSpPr>
          <a:xfrm>
            <a:off x="5066355" y="1561967"/>
            <a:ext cx="2059292" cy="1297192"/>
            <a:chOff x="1076245" y="1997623"/>
            <a:chExt cx="2059292" cy="1297192"/>
          </a:xfrm>
        </p:grpSpPr>
        <p:sp>
          <p:nvSpPr>
            <p:cNvPr id="8" name="Elipse 7"/>
            <p:cNvSpPr/>
            <p:nvPr/>
          </p:nvSpPr>
          <p:spPr>
            <a:xfrm>
              <a:off x="1457296" y="1997625"/>
              <a:ext cx="1297192" cy="129719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1457296" y="1997623"/>
              <a:ext cx="1297192" cy="12971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10" name="Rolagem: Horizontal 8"/>
            <p:cNvSpPr/>
            <p:nvPr/>
          </p:nvSpPr>
          <p:spPr>
            <a:xfrm rot="20255036">
              <a:off x="1076245" y="2200309"/>
              <a:ext cx="2059292" cy="891820"/>
            </a:xfrm>
            <a:prstGeom prst="horizontalScroll">
              <a:avLst/>
            </a:prstGeom>
            <a:solidFill>
              <a:srgbClr val="FFC000"/>
            </a:solidFill>
            <a:ln w="3175">
              <a:solidFill>
                <a:srgbClr val="BAA5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Redefinição aprovada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09603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6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Oferecer educação em tempo integral em, no mínimo, 50% (cinquenta por cento) das escolas públicas, de forma a atender, pelo menos, 25% (vinte e cinco por cento) dos alunos da educação básica.</a:t>
            </a:r>
          </a:p>
        </p:txBody>
      </p:sp>
    </p:spTree>
    <p:extLst>
      <p:ext uri="{BB962C8B-B14F-4D97-AF65-F5344CB8AC3E}">
        <p14:creationId xmlns:p14="http://schemas.microsoft.com/office/powerpoint/2010/main" val="222841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6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759811"/>
              </p:ext>
            </p:extLst>
          </p:nvPr>
        </p:nvGraphicFramePr>
        <p:xfrm>
          <a:off x="424032" y="2178739"/>
          <a:ext cx="3686497" cy="2095806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</a:tblGrid>
              <a:tr h="86091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escolas públicas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1234889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445578"/>
              </p:ext>
            </p:extLst>
          </p:nvPr>
        </p:nvGraphicFramePr>
        <p:xfrm>
          <a:off x="4230587" y="2178739"/>
          <a:ext cx="3686497" cy="2095806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118570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escolas públicas de tempo integral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910097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162866"/>
              </p:ext>
            </p:extLst>
          </p:nvPr>
        </p:nvGraphicFramePr>
        <p:xfrm>
          <a:off x="424032" y="4357816"/>
          <a:ext cx="3686497" cy="175641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466629207"/>
                    </a:ext>
                  </a:extLst>
                </a:gridCol>
              </a:tblGrid>
              <a:tr h="111800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 alunos na Educação Básica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146431609"/>
                  </a:ext>
                </a:extLst>
              </a:tr>
              <a:tr h="638405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11.217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10171536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71629"/>
              </p:ext>
            </p:extLst>
          </p:nvPr>
        </p:nvGraphicFramePr>
        <p:xfrm>
          <a:off x="4230587" y="4357816"/>
          <a:ext cx="3686497" cy="175641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437503241"/>
                    </a:ext>
                  </a:extLst>
                </a:gridCol>
              </a:tblGrid>
              <a:tr h="105755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alunos matriculados em período integral em escolas públicas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267351751"/>
                  </a:ext>
                </a:extLst>
              </a:tr>
              <a:tr h="554122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3.189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66592479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8044405" y="2178739"/>
          <a:ext cx="3696144" cy="393548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Atingida parcialmente (maior ou igual a 50%)</a:t>
                      </a:r>
                      <a:endParaRPr lang="pt-BR" sz="4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55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6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371964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270982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Redefinir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49025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Educação Infantil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dirty="0" err="1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DelegadO</a:t>
            </a:r>
            <a:r>
              <a:rPr lang="pt-BR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: RENAN DEVITTO MEIRA</a:t>
            </a:r>
            <a:endParaRPr lang="pt-BR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1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6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277839"/>
              </p:ext>
            </p:extLst>
          </p:nvPr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REDEFINIDO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</a:t>
                      </a:r>
                      <a:r>
                        <a:rPr lang="pt-BR" sz="4800" u="none" strike="noStrike" dirty="0" smtClean="0">
                          <a:effectLst/>
                        </a:rPr>
                        <a:t>existem</a:t>
                      </a:r>
                      <a:r>
                        <a:rPr lang="pt-BR" sz="4800" u="none" strike="noStrike" baseline="0" dirty="0" smtClean="0">
                          <a:effectLst/>
                        </a:rPr>
                        <a:t> redefinições no texto das estratégias nem </a:t>
                      </a:r>
                      <a:r>
                        <a:rPr lang="pt-BR" sz="4800" u="none" strike="noStrike" dirty="0" smtClean="0">
                          <a:effectLst/>
                        </a:rPr>
                        <a:t>propostas de </a:t>
                      </a:r>
                      <a:r>
                        <a:rPr lang="pt-BR" sz="4800" u="none" strike="noStrike" dirty="0">
                          <a:effectLst/>
                        </a:rPr>
                        <a:t>inserção 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8051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316771"/>
              </p:ext>
            </p:extLst>
          </p:nvPr>
        </p:nvGraphicFramePr>
        <p:xfrm>
          <a:off x="581192" y="2476524"/>
          <a:ext cx="11029616" cy="3097530"/>
        </p:xfrm>
        <a:graphic>
          <a:graphicData uri="http://schemas.openxmlformats.org/drawingml/2006/table">
            <a:tbl>
              <a:tblPr/>
              <a:tblGrid>
                <a:gridCol w="11029616">
                  <a:extLst>
                    <a:ext uri="{9D8B030D-6E8A-4147-A177-3AD203B41FA5}">
                      <a16:colId xmlns:a16="http://schemas.microsoft.com/office/drawing/2014/main" xmlns="" val="15257389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just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Redefinição - Novo texto para a Meta </a:t>
                      </a:r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</a:p>
                    <a:p>
                      <a:pPr algn="just" fontAlgn="b"/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Sugestão GT: Ensino Fundamental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 fontAlgn="b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1106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 </a:t>
                      </a:r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6: Oferecer educação em tempo integral em, no mínimo, </a:t>
                      </a:r>
                      <a:b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70% (setenta por cento) </a:t>
                      </a:r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das escolas públicas, de forma a atender, pelo menos, </a:t>
                      </a:r>
                      <a:r>
                        <a:rPr lang="pt-BR" sz="2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50% (cinquenta por cento) </a:t>
                      </a:r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dos alunos da educação básica.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8332487"/>
                  </a:ext>
                </a:extLst>
              </a:tr>
            </a:tbl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</a:t>
            </a:r>
            <a:r>
              <a:rPr lang="pt-BR" sz="6600" b="1" dirty="0" smtClean="0"/>
              <a:t>6</a:t>
            </a:r>
            <a:endParaRPr lang="pt-BR" sz="6600" b="1" dirty="0"/>
          </a:p>
        </p:txBody>
      </p:sp>
      <p:sp>
        <p:nvSpPr>
          <p:cNvPr id="10" name="Elipse 9"/>
          <p:cNvSpPr/>
          <p:nvPr/>
        </p:nvSpPr>
        <p:spPr>
          <a:xfrm>
            <a:off x="8585296" y="754778"/>
            <a:ext cx="2216728" cy="221672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/>
          </a:p>
        </p:txBody>
      </p:sp>
      <p:sp>
        <p:nvSpPr>
          <p:cNvPr id="11" name="Elipse 10"/>
          <p:cNvSpPr/>
          <p:nvPr/>
        </p:nvSpPr>
        <p:spPr>
          <a:xfrm>
            <a:off x="8666643" y="836123"/>
            <a:ext cx="2054034" cy="205403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/>
          </a:p>
        </p:txBody>
      </p:sp>
      <p:sp>
        <p:nvSpPr>
          <p:cNvPr id="12" name="Rolagem: Horizontal 10"/>
          <p:cNvSpPr/>
          <p:nvPr/>
        </p:nvSpPr>
        <p:spPr>
          <a:xfrm rot="20255036">
            <a:off x="7934131" y="1101140"/>
            <a:ext cx="3519055" cy="1524000"/>
          </a:xfrm>
          <a:prstGeom prst="horizontalScroll">
            <a:avLst/>
          </a:prstGeom>
          <a:solidFill>
            <a:srgbClr val="FFC000"/>
          </a:solidFill>
          <a:ln w="3175">
            <a:solidFill>
              <a:srgbClr val="BAA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Redefinição aprovada</a:t>
            </a:r>
          </a:p>
        </p:txBody>
      </p:sp>
    </p:spTree>
    <p:extLst>
      <p:ext uri="{BB962C8B-B14F-4D97-AF65-F5344CB8AC3E}">
        <p14:creationId xmlns:p14="http://schemas.microsoft.com/office/powerpoint/2010/main" val="3268600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Ensino Médio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dirty="0" err="1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DelegadA</a:t>
            </a:r>
            <a:r>
              <a:rPr lang="pt-BR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: FÁBIA CRISTINA HILDEBRAND PASTORI</a:t>
            </a:r>
            <a:endParaRPr lang="pt-BR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6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3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Universalizar, até 2016, o atendimento escolar para toda a população de 15 (quinze) a 17 (dezessete) anos e elevar, até o final do período de vigência deste PME, a taxa líquida de matrículas no ensino médio para 85% (oitenta e cinco por cento).</a:t>
            </a:r>
          </a:p>
        </p:txBody>
      </p:sp>
    </p:spTree>
    <p:extLst>
      <p:ext uri="{BB962C8B-B14F-4D97-AF65-F5344CB8AC3E}">
        <p14:creationId xmlns:p14="http://schemas.microsoft.com/office/powerpoint/2010/main" val="399810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3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546044"/>
              </p:ext>
            </p:extLst>
          </p:nvPr>
        </p:nvGraphicFramePr>
        <p:xfrm>
          <a:off x="424032" y="2178738"/>
          <a:ext cx="3718419" cy="39354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718419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</a:tblGrid>
              <a:tr h="196774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População na idade de 15 a 17 anos em 2016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196774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3.162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55408"/>
              </p:ext>
            </p:extLst>
          </p:nvPr>
        </p:nvGraphicFramePr>
        <p:xfrm>
          <a:off x="4230587" y="2178738"/>
          <a:ext cx="3686497" cy="39354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196774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</a:t>
                      </a:r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matriculados </a:t>
                      </a:r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E.M. em 2016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196774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2.685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8044405" y="2178739"/>
          <a:ext cx="3696144" cy="393548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Atingida parcialmente (maior ou igual a 50%)</a:t>
                      </a:r>
                      <a:endParaRPr lang="pt-BR" sz="4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0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3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564597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027206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369627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3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027599"/>
              </p:ext>
            </p:extLst>
          </p:nvPr>
        </p:nvGraphicFramePr>
        <p:xfrm>
          <a:off x="443345" y="2178740"/>
          <a:ext cx="11297204" cy="4458308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BEM COMO OS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 TODAS AS ESTRATÉGIAS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FORAM MANTIDOS.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há proposta de inserção 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0759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7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3"/>
            <a:ext cx="10993546" cy="2350640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</a:rPr>
              <a:t>Fomentar e garantir a qualidade da educação básica em todas as etapas e modalidades, com melhoria do fluxo escolar e da aprendizagem de modo a atingir as seguintes médias municipais para o </a:t>
            </a:r>
            <a:r>
              <a:rPr lang="pt-BR" sz="2400" dirty="0" err="1">
                <a:solidFill>
                  <a:schemeClr val="bg1"/>
                </a:solidFill>
              </a:rPr>
              <a:t>Ideb</a:t>
            </a:r>
            <a:r>
              <a:rPr lang="pt-BR" sz="2400" dirty="0" smtClean="0">
                <a:solidFill>
                  <a:schemeClr val="bg1"/>
                </a:solidFill>
              </a:rPr>
              <a:t>:</a:t>
            </a:r>
            <a:endParaRPr lang="pt-BR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258586"/>
              </p:ext>
            </p:extLst>
          </p:nvPr>
        </p:nvGraphicFramePr>
        <p:xfrm>
          <a:off x="5131491" y="5004365"/>
          <a:ext cx="5939155" cy="1280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{793D81CF-94F2-401A-BA57-92F5A7B2D0C5}</a:tableStyleId>
              </a:tblPr>
              <a:tblGrid>
                <a:gridCol w="2049145">
                  <a:extLst>
                    <a:ext uri="{9D8B030D-6E8A-4147-A177-3AD203B41FA5}">
                      <a16:colId xmlns:a16="http://schemas.microsoft.com/office/drawing/2014/main" xmlns="" val="1134568660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xmlns="" val="492998841"/>
                    </a:ext>
                  </a:extLst>
                </a:gridCol>
                <a:gridCol w="972820">
                  <a:extLst>
                    <a:ext uri="{9D8B030D-6E8A-4147-A177-3AD203B41FA5}">
                      <a16:colId xmlns:a16="http://schemas.microsoft.com/office/drawing/2014/main" xmlns="" val="1259423405"/>
                    </a:ext>
                  </a:extLst>
                </a:gridCol>
                <a:gridCol w="972185">
                  <a:extLst>
                    <a:ext uri="{9D8B030D-6E8A-4147-A177-3AD203B41FA5}">
                      <a16:colId xmlns:a16="http://schemas.microsoft.com/office/drawing/2014/main" xmlns="" val="3023977225"/>
                    </a:ext>
                  </a:extLst>
                </a:gridCol>
                <a:gridCol w="972820">
                  <a:extLst>
                    <a:ext uri="{9D8B030D-6E8A-4147-A177-3AD203B41FA5}">
                      <a16:colId xmlns:a16="http://schemas.microsoft.com/office/drawing/2014/main" xmlns="" val="38392380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IDEB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2015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2017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2019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2021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03574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Anos iniciais do ensino fundamental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5,7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5,7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6,0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6,2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34543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Anos finais do ensino fundamental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5,2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5,4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5,7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5,9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562145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Ensino médio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4,2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4,6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4,9</a:t>
                      </a:r>
                      <a:endParaRPr lang="pt-B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5,1</a:t>
                      </a:r>
                      <a:endParaRPr lang="pt-B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29383911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81191" y="5517413"/>
            <a:ext cx="4390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(NR) - Alterado pela Lei Municipal Nº 5.162, </a:t>
            </a:r>
            <a:r>
              <a:rPr lang="pt-BR" sz="1600" dirty="0" smtClean="0">
                <a:solidFill>
                  <a:schemeClr val="bg1"/>
                </a:solidFill>
              </a:rPr>
              <a:t/>
            </a:r>
            <a:br>
              <a:rPr lang="pt-BR" sz="1600" dirty="0" smtClean="0">
                <a:solidFill>
                  <a:schemeClr val="bg1"/>
                </a:solidFill>
              </a:rPr>
            </a:br>
            <a:r>
              <a:rPr lang="pt-BR" sz="1600" dirty="0" smtClean="0">
                <a:solidFill>
                  <a:schemeClr val="bg1"/>
                </a:solidFill>
              </a:rPr>
              <a:t>de </a:t>
            </a:r>
            <a:r>
              <a:rPr lang="pt-BR" sz="1600" dirty="0">
                <a:solidFill>
                  <a:schemeClr val="bg1"/>
                </a:solidFill>
              </a:rPr>
              <a:t>20 de setembro 2017.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8853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7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669616"/>
              </p:ext>
            </p:extLst>
          </p:nvPr>
        </p:nvGraphicFramePr>
        <p:xfrm>
          <a:off x="424032" y="2178739"/>
          <a:ext cx="3686497" cy="417942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</a:tblGrid>
              <a:tr h="192962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IDEB do </a:t>
                      </a:r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Ensino Fundamental no município em 2015 (Incluir todas redes participantes do IDEB)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1640096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6,45 </a:t>
                      </a:r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Anos Iniciais do </a:t>
                      </a:r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EF;</a:t>
                      </a:r>
                    </a:p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5,67 </a:t>
                      </a:r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Anos Finais </a:t>
                      </a:r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</a:t>
                      </a:r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25583"/>
              </p:ext>
            </p:extLst>
          </p:nvPr>
        </p:nvGraphicFramePr>
        <p:xfrm>
          <a:off x="4230587" y="2178738"/>
          <a:ext cx="3686497" cy="418342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258239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IDEB do </a:t>
                      </a:r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Ensino Médio no município em 2015 (Incluir todas redes participantes do IDEB)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1601029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048856"/>
              </p:ext>
            </p:extLst>
          </p:nvPr>
        </p:nvGraphicFramePr>
        <p:xfrm>
          <a:off x="8044405" y="2178739"/>
          <a:ext cx="3696144" cy="4170546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87079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299749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Atingida parcialmente (maior ou igual a 50%)</a:t>
                      </a:r>
                      <a:endParaRPr lang="pt-BR" sz="4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4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7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68874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823303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MANTER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63863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Universalizar, até 2016, a educação infantil na pré-escola para as crianças de 4 (quatro) a 5 (cinco) anos de idade e ampliar a oferta de educação infantil em creches de forma a atender, no mínimo, 50% (cinquenta por cento) das crianças de até 3 (três) anos até o final da vigência deste PME.</a:t>
            </a:r>
          </a:p>
        </p:txBody>
      </p:sp>
    </p:spTree>
    <p:extLst>
      <p:ext uri="{BB962C8B-B14F-4D97-AF65-F5344CB8AC3E}">
        <p14:creationId xmlns:p14="http://schemas.microsoft.com/office/powerpoint/2010/main" val="24395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7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396363"/>
              </p:ext>
            </p:extLst>
          </p:nvPr>
        </p:nvGraphicFramePr>
        <p:xfrm>
          <a:off x="443345" y="2178740"/>
          <a:ext cx="11297204" cy="4388315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</a:t>
                      </a:r>
                      <a:r>
                        <a:rPr lang="pt-BR" sz="4800" b="1" i="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MANTIDO.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há proposta de inserção 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8146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6600" b="1" dirty="0"/>
              <a:t>Meta </a:t>
            </a:r>
            <a:r>
              <a:rPr lang="pt-BR" sz="6600" b="1" dirty="0" smtClean="0"/>
              <a:t>7 </a:t>
            </a:r>
            <a:r>
              <a:rPr lang="pt-BR" sz="6600" b="1" dirty="0"/>
              <a:t>– Estratégia </a:t>
            </a:r>
            <a:r>
              <a:rPr lang="pt-BR" sz="6600" b="1" dirty="0" smtClean="0"/>
              <a:t>29</a:t>
            </a:r>
            <a:endParaRPr lang="pt-BR" sz="6600" b="1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Texto original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400" dirty="0"/>
              <a:t>Promover, com especial ênfase, em consonância com as diretrizes do Plano Nacional do Livro e da Leitura, a formação de leitores e leitoras e a capacitação de professores e professoras, bibliotecários e bibliotecárias e agentes da comunidade para atuar como mediadores e mediadoras da leitura, de acordo com a especificidade das diferentes etapas do desenvolvimento e da aprendizagem;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pt-BR" dirty="0"/>
              <a:t>Sugestão de </a:t>
            </a:r>
            <a:r>
              <a:rPr lang="pt-BR" dirty="0" smtClean="0"/>
              <a:t>redefinição: </a:t>
            </a:r>
            <a:br>
              <a:rPr lang="pt-BR" dirty="0" smtClean="0"/>
            </a:br>
            <a:r>
              <a:rPr lang="pt-BR" dirty="0" smtClean="0"/>
              <a:t>Ensino Fundamental</a:t>
            </a:r>
            <a:endParaRPr lang="pt-BR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727680" cy="3557875"/>
          </a:xfrm>
        </p:spPr>
        <p:txBody>
          <a:bodyPr>
            <a:normAutofit/>
          </a:bodyPr>
          <a:lstStyle/>
          <a:p>
            <a:r>
              <a:rPr lang="pt-BR" sz="2400" dirty="0"/>
              <a:t>Promover a formação de leitores e a capacitação de professores, bibliotecários e agentes da comunidade para atuar como mediadores da leitura, de acordo com a especificidade das diferentes etapas do desenvolvimento e da aprendizagem;</a:t>
            </a:r>
          </a:p>
        </p:txBody>
      </p:sp>
      <p:grpSp>
        <p:nvGrpSpPr>
          <p:cNvPr id="7" name="Agrupar 5"/>
          <p:cNvGrpSpPr/>
          <p:nvPr/>
        </p:nvGrpSpPr>
        <p:grpSpPr>
          <a:xfrm>
            <a:off x="5066355" y="1561967"/>
            <a:ext cx="2059292" cy="1297192"/>
            <a:chOff x="1076245" y="1997623"/>
            <a:chExt cx="2059292" cy="1297192"/>
          </a:xfrm>
        </p:grpSpPr>
        <p:sp>
          <p:nvSpPr>
            <p:cNvPr id="8" name="Elipse 7"/>
            <p:cNvSpPr/>
            <p:nvPr/>
          </p:nvSpPr>
          <p:spPr>
            <a:xfrm>
              <a:off x="1457296" y="1997625"/>
              <a:ext cx="1297192" cy="129719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1457296" y="1997623"/>
              <a:ext cx="1297192" cy="12971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10" name="Rolagem: Horizontal 8"/>
            <p:cNvSpPr/>
            <p:nvPr/>
          </p:nvSpPr>
          <p:spPr>
            <a:xfrm rot="20255036">
              <a:off x="1076245" y="2200309"/>
              <a:ext cx="2059292" cy="891820"/>
            </a:xfrm>
            <a:prstGeom prst="horizontalScroll">
              <a:avLst/>
            </a:prstGeom>
            <a:solidFill>
              <a:srgbClr val="FFC000"/>
            </a:solidFill>
            <a:ln w="3175">
              <a:solidFill>
                <a:srgbClr val="BAA5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Redefinição aprovada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8079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6600" b="1" dirty="0"/>
              <a:t>Meta </a:t>
            </a:r>
            <a:r>
              <a:rPr lang="pt-BR" sz="6600" b="1" dirty="0" smtClean="0"/>
              <a:t>7 </a:t>
            </a:r>
            <a:r>
              <a:rPr lang="pt-BR" sz="6600" b="1" dirty="0"/>
              <a:t>– Estratégia </a:t>
            </a:r>
            <a:r>
              <a:rPr lang="pt-BR" sz="6600" b="1" dirty="0" smtClean="0"/>
              <a:t>30</a:t>
            </a:r>
            <a:endParaRPr lang="pt-BR" sz="6600" b="1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Texto original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Participar de programa nacional de formação de professores e </a:t>
            </a:r>
            <a:r>
              <a:rPr lang="pt-BR" sz="2400" dirty="0" smtClean="0"/>
              <a:t>professoras </a:t>
            </a:r>
            <a:r>
              <a:rPr lang="pt-BR" sz="2400" dirty="0"/>
              <a:t>e de alunos e alunas para promover e consolidar política de preservação da memória nacional;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pt-BR" dirty="0"/>
              <a:t>Sugestão de redefinição: </a:t>
            </a:r>
            <a:br>
              <a:rPr lang="pt-BR" dirty="0"/>
            </a:br>
            <a:r>
              <a:rPr lang="pt-BR" dirty="0"/>
              <a:t>Ensino Fundamental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727680" cy="3557875"/>
          </a:xfrm>
        </p:spPr>
        <p:txBody>
          <a:bodyPr>
            <a:normAutofit/>
          </a:bodyPr>
          <a:lstStyle/>
          <a:p>
            <a:r>
              <a:rPr lang="pt-BR" sz="2400" dirty="0"/>
              <a:t>Participar de programa nacional de formação de professores e de alunos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para </a:t>
            </a:r>
            <a:r>
              <a:rPr lang="pt-BR" sz="2400" dirty="0"/>
              <a:t>promover e consolidar política </a:t>
            </a:r>
            <a:br>
              <a:rPr lang="pt-BR" sz="2400" dirty="0"/>
            </a:br>
            <a:r>
              <a:rPr lang="pt-BR" sz="2400" dirty="0" smtClean="0"/>
              <a:t>de </a:t>
            </a:r>
            <a:r>
              <a:rPr lang="pt-BR" sz="2400" dirty="0"/>
              <a:t>preservação da memória nacional;</a:t>
            </a:r>
          </a:p>
        </p:txBody>
      </p:sp>
      <p:grpSp>
        <p:nvGrpSpPr>
          <p:cNvPr id="7" name="Agrupar 5"/>
          <p:cNvGrpSpPr/>
          <p:nvPr/>
        </p:nvGrpSpPr>
        <p:grpSpPr>
          <a:xfrm>
            <a:off x="5066355" y="1561967"/>
            <a:ext cx="2059292" cy="1297192"/>
            <a:chOff x="1076245" y="1997623"/>
            <a:chExt cx="2059292" cy="1297192"/>
          </a:xfrm>
        </p:grpSpPr>
        <p:sp>
          <p:nvSpPr>
            <p:cNvPr id="8" name="Elipse 7"/>
            <p:cNvSpPr/>
            <p:nvPr/>
          </p:nvSpPr>
          <p:spPr>
            <a:xfrm>
              <a:off x="1457296" y="1997625"/>
              <a:ext cx="1297192" cy="129719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1457296" y="1997623"/>
              <a:ext cx="1297192" cy="12971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10" name="Rolagem: Horizontal 8"/>
            <p:cNvSpPr/>
            <p:nvPr/>
          </p:nvSpPr>
          <p:spPr>
            <a:xfrm rot="20255036">
              <a:off x="1076245" y="2200309"/>
              <a:ext cx="2059292" cy="891820"/>
            </a:xfrm>
            <a:prstGeom prst="horizontalScroll">
              <a:avLst/>
            </a:prstGeom>
            <a:solidFill>
              <a:srgbClr val="FFC000"/>
            </a:solidFill>
            <a:ln w="3175">
              <a:solidFill>
                <a:srgbClr val="BAA5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Redefinição aprovada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244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6600" b="1" dirty="0"/>
              <a:t>Meta </a:t>
            </a:r>
            <a:r>
              <a:rPr lang="pt-BR" sz="6600" b="1" dirty="0" smtClean="0"/>
              <a:t>7 </a:t>
            </a:r>
            <a:r>
              <a:rPr lang="pt-BR" sz="6600" b="1" dirty="0"/>
              <a:t>– Estratégia </a:t>
            </a:r>
            <a:r>
              <a:rPr lang="pt-BR" sz="6600" b="1" dirty="0" smtClean="0"/>
              <a:t>31</a:t>
            </a:r>
            <a:endParaRPr lang="pt-BR" sz="6600" b="1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Texto original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Estabelecer políticas de estímulo às escolas que melhorarem o desempenho no </a:t>
            </a:r>
            <a:r>
              <a:rPr lang="pt-BR" sz="2400" dirty="0" smtClean="0"/>
              <a:t>IDEB, </a:t>
            </a:r>
            <a:r>
              <a:rPr lang="pt-BR" sz="2400" dirty="0"/>
              <a:t>de modo a valorizar o mérito do corpo docente, da direção e da comunidade escolar.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pt-BR" dirty="0"/>
              <a:t>Sugestão de redefinição: </a:t>
            </a:r>
            <a:br>
              <a:rPr lang="pt-BR" dirty="0"/>
            </a:br>
            <a:r>
              <a:rPr lang="pt-BR" dirty="0"/>
              <a:t>Ensino </a:t>
            </a:r>
            <a:r>
              <a:rPr lang="pt-BR" dirty="0" smtClean="0"/>
              <a:t>Médio</a:t>
            </a:r>
            <a:endParaRPr lang="pt-BR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727680" cy="3557875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Estabelecer políticas de estímulo às escolas que melhorarem o desempenho no </a:t>
            </a:r>
            <a:r>
              <a:rPr lang="pt-BR" sz="2400" dirty="0" smtClean="0"/>
              <a:t>IDEB, </a:t>
            </a:r>
            <a:r>
              <a:rPr lang="pt-BR" sz="2400" dirty="0"/>
              <a:t>de modo a valorizar o mérito do corpo docente, da direção e da comunidade escolar, bem como políticas de estímulo às escolas que não melhoraram o desempenho, de modo que sejam garantidas condições de valorização para todos os </a:t>
            </a:r>
            <a:r>
              <a:rPr lang="pt-BR" sz="2400" dirty="0" smtClean="0"/>
              <a:t>professores</a:t>
            </a:r>
            <a:r>
              <a:rPr lang="pt-BR" sz="2400" dirty="0"/>
              <a:t>, </a:t>
            </a:r>
            <a:r>
              <a:rPr lang="pt-BR" sz="2400" dirty="0" smtClean="0"/>
              <a:t>independentemente </a:t>
            </a:r>
            <a:r>
              <a:rPr lang="pt-BR" sz="2400" dirty="0"/>
              <a:t>de seu </a:t>
            </a:r>
            <a:r>
              <a:rPr lang="pt-BR" sz="2400" dirty="0" smtClean="0"/>
              <a:t>desempenho.</a:t>
            </a:r>
            <a:endParaRPr lang="pt-BR" sz="2400" dirty="0"/>
          </a:p>
        </p:txBody>
      </p:sp>
      <p:grpSp>
        <p:nvGrpSpPr>
          <p:cNvPr id="7" name="Agrupar 5"/>
          <p:cNvGrpSpPr/>
          <p:nvPr/>
        </p:nvGrpSpPr>
        <p:grpSpPr>
          <a:xfrm>
            <a:off x="5066355" y="1561967"/>
            <a:ext cx="2059292" cy="1297192"/>
            <a:chOff x="1076245" y="1997623"/>
            <a:chExt cx="2059292" cy="1297192"/>
          </a:xfrm>
        </p:grpSpPr>
        <p:sp>
          <p:nvSpPr>
            <p:cNvPr id="8" name="Elipse 7"/>
            <p:cNvSpPr/>
            <p:nvPr/>
          </p:nvSpPr>
          <p:spPr>
            <a:xfrm>
              <a:off x="1457296" y="1997625"/>
              <a:ext cx="1297192" cy="129719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1457296" y="1997623"/>
              <a:ext cx="1297192" cy="12971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10" name="Rolagem: Horizontal 8"/>
            <p:cNvSpPr/>
            <p:nvPr/>
          </p:nvSpPr>
          <p:spPr>
            <a:xfrm rot="20255036">
              <a:off x="1076245" y="2200309"/>
              <a:ext cx="2059292" cy="891820"/>
            </a:xfrm>
            <a:prstGeom prst="horizontalScroll">
              <a:avLst/>
            </a:prstGeom>
            <a:solidFill>
              <a:srgbClr val="FFC000"/>
            </a:solidFill>
            <a:ln w="3175">
              <a:solidFill>
                <a:srgbClr val="BAA5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Redefinição aprovada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8831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Atendimento Educacional Especializado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dirty="0" err="1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DelegadA</a:t>
            </a:r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: </a:t>
            </a:r>
            <a:r>
              <a:rPr lang="pt-BR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 FERNANDA FAGUNDES</a:t>
            </a:r>
            <a:endParaRPr lang="pt-BR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4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Universalizar, para a população de 4 (quatro) a 17 (dezessete) anos com deficiência, transtornos globais do desenvolvimento e altas habilidades ou superdotação, o acesso à educação básica e ao atendimento educacional especializado, preferencialmente na rede regular de ensino, com a garantia de sistema educacional inclusivo, de salas de recursos multifuncionais, classes, escolas ou serviços especializados, públicos ou conveniados.</a:t>
            </a:r>
          </a:p>
        </p:txBody>
      </p:sp>
    </p:spTree>
    <p:extLst>
      <p:ext uri="{BB962C8B-B14F-4D97-AF65-F5344CB8AC3E}">
        <p14:creationId xmlns:p14="http://schemas.microsoft.com/office/powerpoint/2010/main" val="7489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4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553784"/>
              </p:ext>
            </p:extLst>
          </p:nvPr>
        </p:nvGraphicFramePr>
        <p:xfrm>
          <a:off x="424032" y="2178738"/>
          <a:ext cx="3686497" cy="2117262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</a:tblGrid>
              <a:tr h="110793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População de Pirassununga na idade de 4 a 17 anos com deficiência, transtornos globais de desenvolvimento e altas habilidades ou superdotação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690417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740805"/>
              </p:ext>
            </p:extLst>
          </p:nvPr>
        </p:nvGraphicFramePr>
        <p:xfrm>
          <a:off x="4230587" y="2178742"/>
          <a:ext cx="3686497" cy="211725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15501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População de Pirassununga na idade de 4 a 17 anos com deficiência, transtornos globais de desenvolvimento e altas habilidades ou superdotação atendidas na rede regular de ensino por profissional especializado e recursos adaptados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567108"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  <a:endParaRPr lang="pt-BR" sz="2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787690"/>
              </p:ext>
            </p:extLst>
          </p:nvPr>
        </p:nvGraphicFramePr>
        <p:xfrm>
          <a:off x="424032" y="4357816"/>
          <a:ext cx="7493052" cy="175641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7493052">
                  <a:extLst>
                    <a:ext uri="{9D8B030D-6E8A-4147-A177-3AD203B41FA5}">
                      <a16:colId xmlns:a16="http://schemas.microsoft.com/office/drawing/2014/main" xmlns="" val="466629207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População de Pirassununga na idade de 4 a 17 anos com deficiência, transtornos globais de desenvolvimento e altas habilidades ou superdotação atendidas em Escola Especializada 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146431609"/>
                  </a:ext>
                </a:extLst>
              </a:tr>
              <a:tr h="603885"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  <a:endParaRPr lang="pt-BR" sz="2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10171536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75833"/>
              </p:ext>
            </p:extLst>
          </p:nvPr>
        </p:nvGraphicFramePr>
        <p:xfrm>
          <a:off x="8044405" y="2178739"/>
          <a:ext cx="3696144" cy="393548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foi </a:t>
                      </a:r>
                      <a:r>
                        <a:rPr lang="pt-BR" sz="4800" u="none" strike="noStrike" dirty="0" smtClean="0">
                          <a:effectLst/>
                        </a:rPr>
                        <a:t>possível</a:t>
                      </a:r>
                    </a:p>
                    <a:p>
                      <a:pPr algn="ctr" fontAlgn="b"/>
                      <a:r>
                        <a:rPr lang="pt-BR" sz="4800" u="none" strike="noStrike" dirty="0" smtClean="0">
                          <a:effectLst/>
                        </a:rPr>
                        <a:t>avaliar</a:t>
                      </a:r>
                      <a:endParaRPr lang="pt-BR" sz="4800" u="none" strike="noStrike" dirty="0">
                        <a:effectLst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54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4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640411"/>
              </p:ext>
            </p:extLst>
          </p:nvPr>
        </p:nvGraphicFramePr>
        <p:xfrm>
          <a:off x="443345" y="2178740"/>
          <a:ext cx="11297204" cy="4359624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 MANTIDO.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217981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800" u="none" strike="noStrike" dirty="0">
                          <a:effectLst/>
                        </a:rPr>
                        <a:t>Não há proposta de inserção 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632520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3539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4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354905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259330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9053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6600" b="1" dirty="0"/>
              <a:t>Meta 4 – Estratégia 2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Texto original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sz="2400" dirty="0"/>
              <a:t>Realizar busca ativa e ofertar atendimento à demanda manifesta pela família de crianças de 0 (zero) a 3 (três) anos com deficiência, transtornos globais do desenvolvimento e altas habilidades ou </a:t>
            </a:r>
            <a:r>
              <a:rPr lang="pt-BR" sz="2400" dirty="0" err="1"/>
              <a:t>superdotação</a:t>
            </a:r>
            <a:r>
              <a:rPr lang="pt-BR" sz="2400" dirty="0"/>
              <a:t> em parceria com as instituições comunitárias, confessionais, filantrópicas sem fins lucrativos e com a Secretaria Municipal de Saúde;” (NR) - Alterado pela Lei Municipal Nº 5.162, de 20 de setembro 2017.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pt-BR" dirty="0"/>
              <a:t>Sugestão de redefinição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400" dirty="0"/>
              <a:t>Atender </a:t>
            </a:r>
            <a:r>
              <a:rPr lang="pt-BR" sz="2400" dirty="0" smtClean="0"/>
              <a:t>à </a:t>
            </a:r>
            <a:r>
              <a:rPr lang="pt-BR" sz="2400" dirty="0"/>
              <a:t>demanda manifesta pela família de crianças de 0 (zero) a 3 (três) anos </a:t>
            </a:r>
            <a:r>
              <a:rPr lang="pt-BR" sz="2400" dirty="0" smtClean="0"/>
              <a:t>com </a:t>
            </a:r>
            <a:r>
              <a:rPr lang="pt-BR" sz="2400" dirty="0"/>
              <a:t>deficiência, transtornos globais do desenvolvimento e altas habilidades ou </a:t>
            </a:r>
            <a:r>
              <a:rPr lang="pt-BR" sz="2400" dirty="0" err="1"/>
              <a:t>superdotação</a:t>
            </a:r>
            <a:r>
              <a:rPr lang="pt-BR" sz="2400" dirty="0"/>
              <a:t> em parceria com as instituições comunitárias, confessionais, filantrópicas sem fins lucrativos e com a Secretaria Municipal de Saúde.</a:t>
            </a:r>
          </a:p>
          <a:p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grpSp>
        <p:nvGrpSpPr>
          <p:cNvPr id="7" name="Agrupar 5"/>
          <p:cNvGrpSpPr/>
          <p:nvPr/>
        </p:nvGrpSpPr>
        <p:grpSpPr>
          <a:xfrm>
            <a:off x="5066355" y="1561967"/>
            <a:ext cx="2059292" cy="1297192"/>
            <a:chOff x="1076245" y="1997623"/>
            <a:chExt cx="2059292" cy="1297192"/>
          </a:xfrm>
        </p:grpSpPr>
        <p:sp>
          <p:nvSpPr>
            <p:cNvPr id="8" name="Elipse 7"/>
            <p:cNvSpPr/>
            <p:nvPr/>
          </p:nvSpPr>
          <p:spPr>
            <a:xfrm>
              <a:off x="1457296" y="1997625"/>
              <a:ext cx="1297192" cy="129719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1457296" y="1997623"/>
              <a:ext cx="1297192" cy="12971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10" name="Rolagem: Horizontal 8"/>
            <p:cNvSpPr/>
            <p:nvPr/>
          </p:nvSpPr>
          <p:spPr>
            <a:xfrm rot="20255036">
              <a:off x="1076245" y="2200309"/>
              <a:ext cx="2059292" cy="891820"/>
            </a:xfrm>
            <a:prstGeom prst="horizontalScroll">
              <a:avLst/>
            </a:prstGeom>
            <a:solidFill>
              <a:srgbClr val="FFC000"/>
            </a:solidFill>
            <a:ln w="3175">
              <a:solidFill>
                <a:srgbClr val="BAA5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Redefinição aprovada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5073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883568"/>
              </p:ext>
            </p:extLst>
          </p:nvPr>
        </p:nvGraphicFramePr>
        <p:xfrm>
          <a:off x="424032" y="2178739"/>
          <a:ext cx="3686497" cy="212217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População de Pirassununga na idade pré-escolar (4 a 5 anos):</a:t>
                      </a:r>
                    </a:p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pt-BR" sz="3600" u="none" strike="noStrike" dirty="0" smtClean="0">
                          <a:effectLst/>
                        </a:rPr>
                        <a:t>2.363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328268"/>
              </p:ext>
            </p:extLst>
          </p:nvPr>
        </p:nvGraphicFramePr>
        <p:xfrm>
          <a:off x="4230587" y="2178739"/>
          <a:ext cx="3686497" cy="212217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População de Pirassununga matriculada na </a:t>
                      </a:r>
                      <a:r>
                        <a:rPr lang="pt-BR" sz="2400" u="none" strike="noStrike" dirty="0" smtClean="0">
                          <a:effectLst/>
                        </a:rPr>
                        <a:t>Pré-Escola</a:t>
                      </a:r>
                      <a:r>
                        <a:rPr lang="pt-BR" sz="2400" u="none" strike="noStrike" baseline="0" dirty="0" smtClean="0">
                          <a:effectLst/>
                        </a:rPr>
                        <a:t> </a:t>
                      </a:r>
                      <a:br>
                        <a:rPr lang="pt-BR" sz="2400" u="none" strike="noStrike" baseline="0" dirty="0" smtClean="0">
                          <a:effectLst/>
                        </a:rPr>
                      </a:br>
                      <a:r>
                        <a:rPr lang="pt-BR" sz="2400" u="none" strike="noStrike" dirty="0" smtClean="0">
                          <a:effectLst/>
                        </a:rPr>
                        <a:t>(4 </a:t>
                      </a:r>
                      <a:r>
                        <a:rPr lang="pt-BR" sz="2400" u="none" strike="noStrike" dirty="0">
                          <a:effectLst/>
                        </a:rPr>
                        <a:t>a 5 anos) </a:t>
                      </a:r>
                    </a:p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pt-BR" sz="3600" u="none" strike="noStrike" dirty="0" smtClean="0">
                          <a:effectLst/>
                        </a:rPr>
                        <a:t>1.577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454531"/>
              </p:ext>
            </p:extLst>
          </p:nvPr>
        </p:nvGraphicFramePr>
        <p:xfrm>
          <a:off x="424032" y="4357816"/>
          <a:ext cx="3686497" cy="175641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466629207"/>
                    </a:ext>
                  </a:extLst>
                </a:gridCol>
              </a:tblGrid>
              <a:tr h="1057552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População de Pirassununga na idade de 0 a 3 anos:</a:t>
                      </a:r>
                    </a:p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146431609"/>
                  </a:ext>
                </a:extLst>
              </a:tr>
              <a:tr h="554122">
                <a:tc>
                  <a:txBody>
                    <a:bodyPr/>
                    <a:lstStyle/>
                    <a:p>
                      <a:pPr algn="r" fontAlgn="b"/>
                      <a:r>
                        <a:rPr lang="pt-BR" sz="3600" u="none" strike="noStrike" dirty="0" smtClean="0">
                          <a:effectLst/>
                        </a:rPr>
                        <a:t>3.379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10171536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931282"/>
              </p:ext>
            </p:extLst>
          </p:nvPr>
        </p:nvGraphicFramePr>
        <p:xfrm>
          <a:off x="4230587" y="4357816"/>
          <a:ext cx="3686497" cy="175641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437503241"/>
                    </a:ext>
                  </a:extLst>
                </a:gridCol>
              </a:tblGrid>
              <a:tr h="1057552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Número de matrículas em Pirassununga de crianças de  0 a 3 anos: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267351751"/>
                  </a:ext>
                </a:extLst>
              </a:tr>
              <a:tr h="554122">
                <a:tc>
                  <a:txBody>
                    <a:bodyPr/>
                    <a:lstStyle/>
                    <a:p>
                      <a:pPr algn="r" fontAlgn="b"/>
                      <a:r>
                        <a:rPr lang="pt-BR" sz="3600" u="none" strike="noStrike" dirty="0" smtClean="0">
                          <a:effectLst/>
                        </a:rPr>
                        <a:t>1.396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66592479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096511"/>
              </p:ext>
            </p:extLst>
          </p:nvPr>
        </p:nvGraphicFramePr>
        <p:xfrm>
          <a:off x="8044405" y="2178739"/>
          <a:ext cx="3696144" cy="393548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Atingida parcialmente (maior ou igual a 50%)</a:t>
                      </a:r>
                      <a:endParaRPr lang="pt-BR" sz="4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Educação de Jovens e Adultos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dirty="0" err="1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DelegadA</a:t>
            </a:r>
            <a:r>
              <a:rPr lang="pt-BR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: FÁTIMA GONÇALVES DOS SANTOS DAS DORES</a:t>
            </a:r>
            <a:endParaRPr lang="pt-BR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8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Elevar a escolaridade média da população de 18 (dezoito) a 29 (vinte e nove) anos, de modo a alcançar, no mínimo, 12 (doze) anos de estudo no último ano de vigência deste Plano, para as populações do campo e dos 25% (vinte e cinco por cento) mais pobres, e igualar a escolaridade média entre negros e não negros declarados à Fundação Instituto Brasileiro de Geografia e Estatística - IBGE.</a:t>
            </a:r>
          </a:p>
        </p:txBody>
      </p:sp>
    </p:spTree>
    <p:extLst>
      <p:ext uri="{BB962C8B-B14F-4D97-AF65-F5344CB8AC3E}">
        <p14:creationId xmlns:p14="http://schemas.microsoft.com/office/powerpoint/2010/main" val="40520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8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605025"/>
              </p:ext>
            </p:extLst>
          </p:nvPr>
        </p:nvGraphicFramePr>
        <p:xfrm>
          <a:off x="424033" y="2178738"/>
          <a:ext cx="2727965" cy="303657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</a:tblGrid>
              <a:tr h="173175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Escolaridade média (em anos de estudo) da população de 18 a 29 anos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1304816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570074"/>
              </p:ext>
            </p:extLst>
          </p:nvPr>
        </p:nvGraphicFramePr>
        <p:xfrm>
          <a:off x="3280764" y="2178738"/>
          <a:ext cx="2727965" cy="303657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152963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Escolaridade média (em anos de estudo) da população do campo de 18 a 29 anos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45133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46203"/>
              </p:ext>
            </p:extLst>
          </p:nvPr>
        </p:nvGraphicFramePr>
        <p:xfrm>
          <a:off x="424033" y="5323677"/>
          <a:ext cx="11298159" cy="129879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1298159">
                  <a:extLst>
                    <a:ext uri="{9D8B030D-6E8A-4147-A177-3AD203B41FA5}">
                      <a16:colId xmlns:a16="http://schemas.microsoft.com/office/drawing/2014/main" xmlns="" val="466629207"/>
                    </a:ext>
                  </a:extLst>
                </a:gridCol>
              </a:tblGrid>
              <a:tr h="62149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Escolaridade média (em anos de estudo) da população não negra de 18 a 29 anos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146431609"/>
                  </a:ext>
                </a:extLst>
              </a:tr>
              <a:tr h="677303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10171536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490457"/>
              </p:ext>
            </p:extLst>
          </p:nvPr>
        </p:nvGraphicFramePr>
        <p:xfrm>
          <a:off x="6137495" y="2178738"/>
          <a:ext cx="2727965" cy="303657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163595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Escolaridade média (em anos de estudo) da população dentre os 25% mais pobres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1400617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872546"/>
              </p:ext>
            </p:extLst>
          </p:nvPr>
        </p:nvGraphicFramePr>
        <p:xfrm>
          <a:off x="8994227" y="2178738"/>
          <a:ext cx="2727965" cy="3036569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xmlns="" val="437503241"/>
                    </a:ext>
                  </a:extLst>
                </a:gridCol>
              </a:tblGrid>
              <a:tr h="172620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Escolaridade média (em anos de estudo) da população negra de 18 a 29 anos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267351751"/>
                  </a:ext>
                </a:extLst>
              </a:tr>
              <a:tr h="131036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66592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36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8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487268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793340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10362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8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3969"/>
              </p:ext>
            </p:extLst>
          </p:nvPr>
        </p:nvGraphicFramePr>
        <p:xfrm>
          <a:off x="443345" y="2178739"/>
          <a:ext cx="11297204" cy="393548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foi possível avaliar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6754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8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351840"/>
              </p:ext>
            </p:extLst>
          </p:nvPr>
        </p:nvGraphicFramePr>
        <p:xfrm>
          <a:off x="443345" y="2178740"/>
          <a:ext cx="11297204" cy="4458308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BEM COMO OS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 TODAS AS ESTRATÉGIAS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FORAM MANTIDOS.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há proposta de inserção 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0464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9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Elevar a taxa de alfabetização da população com 15 (quinze) anos ou mais para 98% (noventa e oito por cento), bem como erradicar o analfabetismo absoluto e reduzir em 50% (cinquenta por cento) a taxa de analfabetismo funcional, até o final da vigência deste PME.</a:t>
            </a:r>
          </a:p>
        </p:txBody>
      </p:sp>
    </p:spTree>
    <p:extLst>
      <p:ext uri="{BB962C8B-B14F-4D97-AF65-F5344CB8AC3E}">
        <p14:creationId xmlns:p14="http://schemas.microsoft.com/office/powerpoint/2010/main" val="283766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9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447663"/>
              </p:ext>
            </p:extLst>
          </p:nvPr>
        </p:nvGraphicFramePr>
        <p:xfrm>
          <a:off x="424033" y="2178739"/>
          <a:ext cx="2727965" cy="3058359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</a:tblGrid>
              <a:tr h="180284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Porcentagem de analfabetos no município com 15 anos ou mais (antes de 2015)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117431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826867"/>
              </p:ext>
            </p:extLst>
          </p:nvPr>
        </p:nvGraphicFramePr>
        <p:xfrm>
          <a:off x="3280764" y="2178738"/>
          <a:ext cx="2727965" cy="305253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190001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Porcentagem de analfabetos no município com 15 anos ou mais (em 2015)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933927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86069"/>
              </p:ext>
            </p:extLst>
          </p:nvPr>
        </p:nvGraphicFramePr>
        <p:xfrm>
          <a:off x="424034" y="5323677"/>
          <a:ext cx="5584696" cy="146406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5584696">
                  <a:extLst>
                    <a:ext uri="{9D8B030D-6E8A-4147-A177-3AD203B41FA5}">
                      <a16:colId xmlns:a16="http://schemas.microsoft.com/office/drawing/2014/main" xmlns="" val="466629207"/>
                    </a:ext>
                  </a:extLst>
                </a:gridCol>
              </a:tblGrid>
              <a:tr h="62149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Porcentagem de população analfabeta-funcional antes de 2015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146431609"/>
                  </a:ext>
                </a:extLst>
              </a:tr>
              <a:tr h="677303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10171536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307778"/>
              </p:ext>
            </p:extLst>
          </p:nvPr>
        </p:nvGraphicFramePr>
        <p:xfrm>
          <a:off x="6137495" y="2178737"/>
          <a:ext cx="2727965" cy="305253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189395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Porcentagem de analfabetos absolutos no município com 15 anos ou mais (antes de 2015)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115858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442592"/>
              </p:ext>
            </p:extLst>
          </p:nvPr>
        </p:nvGraphicFramePr>
        <p:xfrm>
          <a:off x="8994227" y="2178738"/>
          <a:ext cx="2727965" cy="3052534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xmlns="" val="437503241"/>
                    </a:ext>
                  </a:extLst>
                </a:gridCol>
              </a:tblGrid>
              <a:tr h="18939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Porcentagem de analfabetos absolutos no município com 15 anos ou mais (em 2015)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267351751"/>
                  </a:ext>
                </a:extLst>
              </a:tr>
              <a:tr h="115858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66592479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932498"/>
              </p:ext>
            </p:extLst>
          </p:nvPr>
        </p:nvGraphicFramePr>
        <p:xfrm>
          <a:off x="6137496" y="5323677"/>
          <a:ext cx="5584696" cy="146406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5584696">
                  <a:extLst>
                    <a:ext uri="{9D8B030D-6E8A-4147-A177-3AD203B41FA5}">
                      <a16:colId xmlns:a16="http://schemas.microsoft.com/office/drawing/2014/main" xmlns="" val="466629207"/>
                    </a:ext>
                  </a:extLst>
                </a:gridCol>
              </a:tblGrid>
              <a:tr h="62149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Porcentagem de população analfabeta-funcional em 2015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146431609"/>
                  </a:ext>
                </a:extLst>
              </a:tr>
              <a:tr h="677303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dados</a:t>
                      </a:r>
                      <a:r>
                        <a:rPr lang="pt-BR" sz="36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suficientes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10171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56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9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440690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190029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42566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9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443345" y="2178739"/>
          <a:ext cx="11297204" cy="393548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foi possível avaliar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8297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593299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642190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31552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9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745234"/>
              </p:ext>
            </p:extLst>
          </p:nvPr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BEM COMO OS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 TODAS AS ESTRATÉGIAS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FORAM MANTIDOS.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217981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800" u="none" strike="noStrike" dirty="0">
                          <a:effectLst/>
                        </a:rPr>
                        <a:t>Não há proposta de inserção 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2785065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2491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Ensino Profissionalizante 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DELEGADA: OLGA ZANINETTI</a:t>
            </a:r>
            <a:endParaRPr lang="pt-BR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10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Oferecer, no mínimo, 10% (dez por cento) das matrículas de educação de jovens e adultos, nos ensinos fundamental e médio, na forma integrada à educação profissional.” </a:t>
            </a:r>
            <a:r>
              <a:rPr lang="pt-BR" sz="2400" dirty="0">
                <a:solidFill>
                  <a:schemeClr val="bg1"/>
                </a:solidFill>
              </a:rPr>
              <a:t>(NR) - Alterado pela Lei Municipal Nº 5.162, de 20 de setembro 2017.</a:t>
            </a:r>
          </a:p>
        </p:txBody>
      </p:sp>
    </p:spTree>
    <p:extLst>
      <p:ext uri="{BB962C8B-B14F-4D97-AF65-F5344CB8AC3E}">
        <p14:creationId xmlns:p14="http://schemas.microsoft.com/office/powerpoint/2010/main" val="7841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10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010753"/>
              </p:ext>
            </p:extLst>
          </p:nvPr>
        </p:nvGraphicFramePr>
        <p:xfrm>
          <a:off x="424032" y="2178739"/>
          <a:ext cx="3686497" cy="39354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</a:tblGrid>
              <a:tr h="229539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matrículas realizadas em </a:t>
                      </a:r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Educação de Jovens e Adultos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1640096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656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27629"/>
              </p:ext>
            </p:extLst>
          </p:nvPr>
        </p:nvGraphicFramePr>
        <p:xfrm>
          <a:off x="4230587" y="2178738"/>
          <a:ext cx="3686497" cy="39354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258239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matrículas realizadas em </a:t>
                      </a:r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Educação de Jovens e Adultos integrada à Educação Profissional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1353092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33"/>
              </p:ext>
            </p:extLst>
          </p:nvPr>
        </p:nvGraphicFramePr>
        <p:xfrm>
          <a:off x="8044405" y="2178739"/>
          <a:ext cx="3696144" cy="393548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atingida (menor que 50</a:t>
                      </a:r>
                      <a:r>
                        <a:rPr lang="pt-BR" sz="4800" u="none" strike="noStrike" dirty="0" smtClean="0">
                          <a:effectLst/>
                        </a:rPr>
                        <a:t>%)</a:t>
                      </a:r>
                      <a:endParaRPr lang="pt-BR" sz="4800" u="none" strike="noStrike" dirty="0">
                        <a:effectLst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80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10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66501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829448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Redefinir</a:t>
            </a:r>
          </a:p>
        </p:txBody>
      </p:sp>
    </p:spTree>
    <p:extLst>
      <p:ext uri="{BB962C8B-B14F-4D97-AF65-F5344CB8AC3E}">
        <p14:creationId xmlns:p14="http://schemas.microsoft.com/office/powerpoint/2010/main" val="47447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283821"/>
              </p:ext>
            </p:extLst>
          </p:nvPr>
        </p:nvGraphicFramePr>
        <p:xfrm>
          <a:off x="439524" y="2169500"/>
          <a:ext cx="11029616" cy="2579370"/>
        </p:xfrm>
        <a:graphic>
          <a:graphicData uri="http://schemas.openxmlformats.org/drawingml/2006/table">
            <a:tbl>
              <a:tblPr/>
              <a:tblGrid>
                <a:gridCol w="11029616">
                  <a:extLst>
                    <a:ext uri="{9D8B030D-6E8A-4147-A177-3AD203B41FA5}">
                      <a16:colId xmlns:a16="http://schemas.microsoft.com/office/drawing/2014/main" xmlns="" val="15257389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just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Redefinição - Novo texto para a Meta </a:t>
                      </a:r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  <a:p>
                      <a:pPr marL="0" marR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Sugestão GT: Ensino Profissionalizante</a:t>
                      </a:r>
                    </a:p>
                    <a:p>
                      <a:pPr algn="just" fontAlgn="b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1106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 fontAlgn="b"/>
                      <a:r>
                        <a:rPr lang="pt-BR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 10: </a:t>
                      </a:r>
                      <a:r>
                        <a:rPr lang="pt-BR" sz="2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Oferecer, no mínimo, 10% (dez por cento) das matrículas de educação de jovens e adultos, no ensino médio, na forma integrada à educação profissional.</a:t>
                      </a:r>
                      <a:endParaRPr lang="pt-BR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8332487"/>
                  </a:ext>
                </a:extLst>
              </a:tr>
            </a:tbl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10</a:t>
            </a:r>
          </a:p>
        </p:txBody>
      </p:sp>
      <p:sp>
        <p:nvSpPr>
          <p:cNvPr id="4" name="Elipse 3"/>
          <p:cNvSpPr/>
          <p:nvPr/>
        </p:nvSpPr>
        <p:spPr>
          <a:xfrm>
            <a:off x="8585296" y="754778"/>
            <a:ext cx="2216728" cy="2216726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/>
          </a:p>
        </p:txBody>
      </p:sp>
      <p:sp>
        <p:nvSpPr>
          <p:cNvPr id="6" name="Elipse 5"/>
          <p:cNvSpPr/>
          <p:nvPr/>
        </p:nvSpPr>
        <p:spPr>
          <a:xfrm>
            <a:off x="8666643" y="836123"/>
            <a:ext cx="2054034" cy="205403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5400" b="1" dirty="0"/>
          </a:p>
        </p:txBody>
      </p:sp>
      <p:sp>
        <p:nvSpPr>
          <p:cNvPr id="7" name="Rolagem: Horizontal 10"/>
          <p:cNvSpPr/>
          <p:nvPr/>
        </p:nvSpPr>
        <p:spPr>
          <a:xfrm rot="20255036">
            <a:off x="7934131" y="1101140"/>
            <a:ext cx="3519055" cy="1524000"/>
          </a:xfrm>
          <a:prstGeom prst="horizontalScroll">
            <a:avLst/>
          </a:prstGeom>
          <a:solidFill>
            <a:srgbClr val="FFC000"/>
          </a:solidFill>
          <a:ln w="3175">
            <a:solidFill>
              <a:srgbClr val="BAA5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/>
              <a:t>Redefinição aprovada</a:t>
            </a:r>
          </a:p>
        </p:txBody>
      </p:sp>
    </p:spTree>
    <p:extLst>
      <p:ext uri="{BB962C8B-B14F-4D97-AF65-F5344CB8AC3E}">
        <p14:creationId xmlns:p14="http://schemas.microsoft.com/office/powerpoint/2010/main" val="336424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10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91310"/>
              </p:ext>
            </p:extLst>
          </p:nvPr>
        </p:nvGraphicFramePr>
        <p:xfrm>
          <a:off x="443345" y="2178740"/>
          <a:ext cx="11297204" cy="2179812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800" u="none" strike="noStrike" dirty="0">
                          <a:effectLst/>
                        </a:rPr>
                        <a:t>Não há proposta de inserção 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2785065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5133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6600" b="1" dirty="0"/>
              <a:t>Meta 10 – Estratégia 2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Texto original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400" dirty="0"/>
              <a:t>Fomentar a integração da educação de jovens e adultos com a educação profissional, em cursos planejados de acordo com as necessidades e as potencialidades locais, além das especificidades das populações itinerantes e do campo, inclusive na modalidade de educação a distância</a:t>
            </a:r>
            <a:r>
              <a:rPr lang="pt-BR" sz="2400" dirty="0" smtClean="0"/>
              <a:t>.  </a:t>
            </a:r>
            <a:r>
              <a:rPr lang="pt-BR" sz="1900" dirty="0"/>
              <a:t>(NR) - Alterado pela Lei Municipal Nº 5.162, de 20 de setembro 2017.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pt-BR" dirty="0"/>
              <a:t>Sugestão de </a:t>
            </a:r>
            <a:r>
              <a:rPr lang="pt-BR" dirty="0" smtClean="0"/>
              <a:t>redefinição:</a:t>
            </a:r>
            <a:br>
              <a:rPr lang="pt-BR" dirty="0" smtClean="0"/>
            </a:br>
            <a:r>
              <a:rPr lang="pt-BR" dirty="0" smtClean="0"/>
              <a:t>Ensino Profissionalizante</a:t>
            </a:r>
            <a:endParaRPr lang="pt-BR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Fomentar a integração da educação de jovens e adultos com a educação profissional, em cursos planejados de acordo com as necessidades e as potencialidades locais, além das especificidades das populações itinerantes e do </a:t>
            </a:r>
            <a:r>
              <a:rPr lang="pt-BR" sz="2400" dirty="0" smtClean="0"/>
              <a:t>campo</a:t>
            </a:r>
            <a:endParaRPr lang="pt-BR" sz="2400" dirty="0"/>
          </a:p>
        </p:txBody>
      </p:sp>
      <p:grpSp>
        <p:nvGrpSpPr>
          <p:cNvPr id="7" name="Agrupar 5"/>
          <p:cNvGrpSpPr/>
          <p:nvPr/>
        </p:nvGrpSpPr>
        <p:grpSpPr>
          <a:xfrm>
            <a:off x="5066355" y="1561967"/>
            <a:ext cx="2059292" cy="1297192"/>
            <a:chOff x="1076245" y="1997623"/>
            <a:chExt cx="2059292" cy="1297192"/>
          </a:xfrm>
        </p:grpSpPr>
        <p:sp>
          <p:nvSpPr>
            <p:cNvPr id="8" name="Elipse 7"/>
            <p:cNvSpPr/>
            <p:nvPr/>
          </p:nvSpPr>
          <p:spPr>
            <a:xfrm>
              <a:off x="1457296" y="1997625"/>
              <a:ext cx="1297192" cy="129719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1457296" y="1997623"/>
              <a:ext cx="1297192" cy="12971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10" name="Rolagem: Horizontal 8"/>
            <p:cNvSpPr/>
            <p:nvPr/>
          </p:nvSpPr>
          <p:spPr>
            <a:xfrm rot="20255036">
              <a:off x="1076245" y="2200309"/>
              <a:ext cx="2059292" cy="891820"/>
            </a:xfrm>
            <a:prstGeom prst="horizontalScroll">
              <a:avLst/>
            </a:prstGeom>
            <a:solidFill>
              <a:srgbClr val="FF0000"/>
            </a:solidFill>
            <a:ln w="3175">
              <a:solidFill>
                <a:srgbClr val="BAA5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Redefinição </a:t>
              </a:r>
              <a:r>
                <a:rPr lang="pt-BR" sz="2400" b="1" dirty="0" smtClean="0"/>
                <a:t>reprovada</a:t>
              </a:r>
              <a:endParaRPr lang="pt-BR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56186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6600" b="1" dirty="0"/>
              <a:t>Meta 10 – Estratégia </a:t>
            </a:r>
            <a:r>
              <a:rPr lang="pt-BR" sz="6600" b="1" dirty="0" smtClean="0"/>
              <a:t>9</a:t>
            </a:r>
            <a:endParaRPr lang="pt-BR" sz="6600" b="1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Texto original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Apropriar-se dos mecanismos de reconhecimento de saberes dos jovens e adultos trabalhadores, a serem considerados na articulação curricular dos cursos de formação inicial e continuada e dos cursos técnicos de nível médio.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pt-BR" dirty="0"/>
              <a:t>Sugestão de </a:t>
            </a:r>
            <a:r>
              <a:rPr lang="pt-BR" dirty="0" smtClean="0"/>
              <a:t>redefinição:</a:t>
            </a:r>
            <a:br>
              <a:rPr lang="pt-BR" dirty="0" smtClean="0"/>
            </a:br>
            <a:r>
              <a:rPr lang="pt-BR" dirty="0" smtClean="0"/>
              <a:t>Ensino Profissionalizante</a:t>
            </a:r>
            <a:endParaRPr lang="pt-BR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Articular o currículo dos cursos de formação inicial e continuada dos cursos técnicos de nível médio de forma a considerar os saberes dos jovens e adultos trabalhadores, de forma a garantir a aplicação do conhecimento no mercado de trabalho. </a:t>
            </a:r>
            <a:endParaRPr lang="pt-BR" sz="2400" dirty="0" smtClean="0"/>
          </a:p>
        </p:txBody>
      </p:sp>
      <p:grpSp>
        <p:nvGrpSpPr>
          <p:cNvPr id="7" name="Agrupar 5"/>
          <p:cNvGrpSpPr/>
          <p:nvPr/>
        </p:nvGrpSpPr>
        <p:grpSpPr>
          <a:xfrm>
            <a:off x="5066355" y="1561967"/>
            <a:ext cx="2059292" cy="1297192"/>
            <a:chOff x="1076245" y="1997623"/>
            <a:chExt cx="2059292" cy="1297192"/>
          </a:xfrm>
        </p:grpSpPr>
        <p:sp>
          <p:nvSpPr>
            <p:cNvPr id="8" name="Elipse 7"/>
            <p:cNvSpPr/>
            <p:nvPr/>
          </p:nvSpPr>
          <p:spPr>
            <a:xfrm>
              <a:off x="1457296" y="1997625"/>
              <a:ext cx="1297192" cy="129719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1457296" y="1997623"/>
              <a:ext cx="1297192" cy="12971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10" name="Rolagem: Horizontal 8"/>
            <p:cNvSpPr/>
            <p:nvPr/>
          </p:nvSpPr>
          <p:spPr>
            <a:xfrm rot="20255036">
              <a:off x="1076245" y="2200309"/>
              <a:ext cx="2059292" cy="891820"/>
            </a:xfrm>
            <a:prstGeom prst="horizontalScroll">
              <a:avLst/>
            </a:prstGeom>
            <a:solidFill>
              <a:srgbClr val="FFC000"/>
            </a:solidFill>
            <a:ln w="3175">
              <a:solidFill>
                <a:srgbClr val="BAA5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Redefinição aprovada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57379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11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Cooperar para a expansão das matrículas da educação profissional técnica de nível médio.</a:t>
            </a:r>
          </a:p>
        </p:txBody>
      </p:sp>
    </p:spTree>
    <p:extLst>
      <p:ext uri="{BB962C8B-B14F-4D97-AF65-F5344CB8AC3E}">
        <p14:creationId xmlns:p14="http://schemas.microsoft.com/office/powerpoint/2010/main" val="316057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72627"/>
              </p:ext>
            </p:extLst>
          </p:nvPr>
        </p:nvGraphicFramePr>
        <p:xfrm>
          <a:off x="443345" y="2178740"/>
          <a:ext cx="11297204" cy="4458308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BEM </a:t>
                      </a:r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COMO </a:t>
                      </a:r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OS</a:t>
                      </a:r>
                      <a:endParaRPr lang="pt-BR" sz="4800" b="1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TODAS AS </a:t>
                      </a:r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ESTRATÉGIAS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FORAM MANTIDOS.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há proposta de inserção 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5424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11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424092"/>
              </p:ext>
            </p:extLst>
          </p:nvPr>
        </p:nvGraphicFramePr>
        <p:xfrm>
          <a:off x="424032" y="2178739"/>
          <a:ext cx="3686497" cy="39354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</a:tblGrid>
              <a:tr h="229539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 matrículas na Educação Profissional Técnica de Nível Médio em </a:t>
                      </a:r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pt-BR" sz="2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1640096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942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426339"/>
              </p:ext>
            </p:extLst>
          </p:nvPr>
        </p:nvGraphicFramePr>
        <p:xfrm>
          <a:off x="4230587" y="2178738"/>
          <a:ext cx="3686497" cy="39354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258239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 matriculadas na Educação Profissional Técnica de Nível Médio em </a:t>
                      </a:r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pt-BR" sz="2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1353092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918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12620"/>
              </p:ext>
            </p:extLst>
          </p:nvPr>
        </p:nvGraphicFramePr>
        <p:xfrm>
          <a:off x="8044405" y="2178739"/>
          <a:ext cx="3696144" cy="393548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 smtClean="0">
                          <a:effectLst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4800" u="none" strike="noStrike" dirty="0" smtClean="0">
                          <a:effectLst/>
                        </a:rPr>
                        <a:t>Atingida</a:t>
                      </a:r>
                      <a:r>
                        <a:rPr lang="pt-BR" sz="4800" u="none" strike="noStrike" baseline="0" dirty="0" smtClean="0">
                          <a:effectLst/>
                        </a:rPr>
                        <a:t> </a:t>
                      </a:r>
                      <a:r>
                        <a:rPr lang="pt-BR" sz="4000" u="none" strike="noStrike" baseline="0" dirty="0" smtClean="0">
                          <a:effectLst/>
                        </a:rPr>
                        <a:t>(Menor que 50%)</a:t>
                      </a:r>
                      <a:endParaRPr lang="pt-BR" sz="4000" u="none" strike="noStrike" dirty="0">
                        <a:effectLst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0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11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177260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965636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16595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11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218958"/>
              </p:ext>
            </p:extLst>
          </p:nvPr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BEM COMO OS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 TODAS AS ESTRATÉGIAS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FORAM MANTIDOS.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217981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800" u="none" strike="noStrike" dirty="0">
                          <a:effectLst/>
                        </a:rPr>
                        <a:t>Não há proposta de inserção 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2785065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9754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Ensino Superior 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dirty="0" err="1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DelegadA</a:t>
            </a:r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:  Katherine </a:t>
            </a:r>
            <a:r>
              <a:rPr lang="pt-BR" dirty="0" err="1">
                <a:solidFill>
                  <a:schemeClr val="accent1">
                    <a:lumMod val="25000"/>
                    <a:lumOff val="75000"/>
                  </a:schemeClr>
                </a:solidFill>
              </a:rPr>
              <a:t>Cortiana</a:t>
            </a:r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 Fagundes</a:t>
            </a:r>
          </a:p>
        </p:txBody>
      </p:sp>
    </p:spTree>
    <p:extLst>
      <p:ext uri="{BB962C8B-B14F-4D97-AF65-F5344CB8AC3E}">
        <p14:creationId xmlns:p14="http://schemas.microsoft.com/office/powerpoint/2010/main" val="1226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12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</a:rPr>
              <a:t>Cooperar com as instituições públicas e estabelecer parcerias com as instituições privadas, de ensino superior, visando à ampliação da oferta de vagas neste nível de ensino, no município</a:t>
            </a:r>
            <a:r>
              <a:rPr lang="pt-BR" sz="2400" dirty="0" smtClean="0">
                <a:solidFill>
                  <a:schemeClr val="bg1"/>
                </a:solidFill>
              </a:rPr>
              <a:t>. </a:t>
            </a:r>
            <a:br>
              <a:rPr lang="pt-BR" sz="2400" dirty="0" smtClean="0">
                <a:solidFill>
                  <a:schemeClr val="bg1"/>
                </a:solidFill>
              </a:rPr>
            </a:br>
            <a:r>
              <a:rPr lang="pt-BR" sz="2000" dirty="0" smtClean="0">
                <a:solidFill>
                  <a:schemeClr val="bg1"/>
                </a:solidFill>
              </a:rPr>
              <a:t>(</a:t>
            </a:r>
            <a:r>
              <a:rPr lang="pt-BR" sz="2000" dirty="0">
                <a:solidFill>
                  <a:schemeClr val="bg1"/>
                </a:solidFill>
              </a:rPr>
              <a:t>NR) - Alterado pela Lei Municipal Nº 5.162, de 20 de setembro 2017.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5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</a:t>
            </a:r>
            <a:r>
              <a:rPr lang="pt-BR" sz="6600" b="1" dirty="0" smtClean="0"/>
              <a:t>12</a:t>
            </a:r>
            <a:endParaRPr lang="pt-BR" sz="66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8044405" y="2178739"/>
          <a:ext cx="3696144" cy="3935487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Atingida (100%)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988148"/>
              </p:ext>
            </p:extLst>
          </p:nvPr>
        </p:nvGraphicFramePr>
        <p:xfrm>
          <a:off x="443345" y="2178739"/>
          <a:ext cx="7464283" cy="3900089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7464283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3900089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Secretaria Municipal de Educação, desde 2018 estabeleceu um trabalho de parceria com a UNIVESP – atendendo até o momento: Engenharia de Computação.2018.1-PIRASSUNUNGA Engenharia de Produção.2018.1-PIRASSUNUNGA Pedagogia.2018.1-PIRASSUNUNGA.1 39/50 Tecnólogo em Gestão Pública.2018.1-PIRASSUNUNGA.141/50 Chamada de 40 alunos para o curso de Matemática</a:t>
                      </a:r>
                      <a:endParaRPr lang="pt-BR" sz="6600" u="none" strike="noStrike" dirty="0">
                        <a:effectLst/>
                      </a:endParaRPr>
                    </a:p>
                  </a:txBody>
                  <a:tcPr marL="9525" marR="9525" marT="9525" anchor="ctr">
                    <a:solidFill>
                      <a:srgbClr val="4590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5065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4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12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473682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856171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MANTER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31106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</a:t>
            </a:r>
            <a:r>
              <a:rPr lang="pt-BR" sz="6600" b="1" dirty="0" smtClean="0"/>
              <a:t>12</a:t>
            </a:r>
            <a:endParaRPr lang="pt-BR" sz="66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443345" y="2178740"/>
          <a:ext cx="11297204" cy="4359624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FOI MANTIDO.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217981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800" u="none" strike="noStrike" dirty="0">
                          <a:effectLst/>
                        </a:rPr>
                        <a:t>Não há proposta de inserção 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632520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9558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5400" b="1" dirty="0"/>
              <a:t>Meta 12 – </a:t>
            </a:r>
            <a:r>
              <a:rPr lang="pt-BR" sz="5400" b="1" dirty="0" smtClean="0"/>
              <a:t>Estratégias 8 E 9</a:t>
            </a:r>
            <a:endParaRPr lang="pt-BR" sz="5400" b="1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Texto original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pt-BR" dirty="0"/>
              <a:t>12.8) Integrar-se a estudos e pesquisas que analisem a necessidade de articulação entre formação, currículo, pesquisa e mundo do trabalho, considerando as necessidades econômicas, sociais e culturais do município;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12.9) Mapear a demanda e fomentar a oferta de formação de pessoal de nível superior, destacadamente a que se refere à formação nas áreas relativas às necessidades de desenvolvimento do município, </a:t>
            </a:r>
            <a:r>
              <a:rPr lang="pt-BR" dirty="0" smtClean="0"/>
              <a:t>à </a:t>
            </a:r>
            <a:r>
              <a:rPr lang="pt-BR" dirty="0"/>
              <a:t>inovação tecnológica e </a:t>
            </a:r>
            <a:r>
              <a:rPr lang="pt-BR" dirty="0" smtClean="0"/>
              <a:t>à </a:t>
            </a:r>
            <a:r>
              <a:rPr lang="pt-BR" dirty="0"/>
              <a:t>melhoria da qualidade da educação básica;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pt-BR" dirty="0"/>
              <a:t>Sugestão de redefinição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3358838"/>
          </a:xfrm>
        </p:spPr>
        <p:txBody>
          <a:bodyPr>
            <a:normAutofit fontScale="85000" lnSpcReduction="20000"/>
          </a:bodyPr>
          <a:lstStyle/>
          <a:p>
            <a:r>
              <a:rPr lang="pt-BR" sz="2400" dirty="0" smtClean="0"/>
              <a:t>12.8) Mapear </a:t>
            </a:r>
            <a:r>
              <a:rPr lang="pt-BR" sz="2400" dirty="0"/>
              <a:t>a demanda e fomentar a oferta de formação de pessoal de nível superior, destacadamente a que se refere à formação nas áreas relativas às necessidades de desenvolvimento do munícipio, </a:t>
            </a:r>
            <a:r>
              <a:rPr lang="pt-BR" sz="2400" dirty="0" smtClean="0"/>
              <a:t>à </a:t>
            </a:r>
            <a:r>
              <a:rPr lang="pt-BR" sz="2400" dirty="0"/>
              <a:t>inovação tecnológica e </a:t>
            </a:r>
            <a:r>
              <a:rPr lang="pt-BR" sz="2400" dirty="0" smtClean="0"/>
              <a:t>à </a:t>
            </a:r>
            <a:r>
              <a:rPr lang="pt-BR" sz="2400" dirty="0"/>
              <a:t>melhoria da qualidade da educação básica, considerando, inclusive a integração a estudos e pesquisas que analisem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a </a:t>
            </a:r>
            <a:r>
              <a:rPr lang="pt-BR" sz="2400" dirty="0"/>
              <a:t>necessidade de articulação entre formação, currículo, pesquisa e mundo do </a:t>
            </a:r>
            <a:r>
              <a:rPr lang="pt-BR" sz="2400" dirty="0" smtClean="0"/>
              <a:t>trabalho</a:t>
            </a:r>
          </a:p>
          <a:p>
            <a:endParaRPr lang="pt-BR" sz="2400" dirty="0"/>
          </a:p>
          <a:p>
            <a:r>
              <a:rPr lang="pt-BR" sz="2400" dirty="0" smtClean="0"/>
              <a:t>12.9) EXCLUIR</a:t>
            </a:r>
          </a:p>
        </p:txBody>
      </p:sp>
      <p:grpSp>
        <p:nvGrpSpPr>
          <p:cNvPr id="7" name="Agrupar 5"/>
          <p:cNvGrpSpPr/>
          <p:nvPr/>
        </p:nvGrpSpPr>
        <p:grpSpPr>
          <a:xfrm>
            <a:off x="5066355" y="1561967"/>
            <a:ext cx="2059292" cy="1297192"/>
            <a:chOff x="1076245" y="1997623"/>
            <a:chExt cx="2059292" cy="1297192"/>
          </a:xfrm>
        </p:grpSpPr>
        <p:sp>
          <p:nvSpPr>
            <p:cNvPr id="8" name="Elipse 7"/>
            <p:cNvSpPr/>
            <p:nvPr/>
          </p:nvSpPr>
          <p:spPr>
            <a:xfrm>
              <a:off x="1457296" y="1997625"/>
              <a:ext cx="1297192" cy="129719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1457296" y="1997623"/>
              <a:ext cx="1297192" cy="129719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5400" b="1" dirty="0"/>
            </a:p>
          </p:txBody>
        </p:sp>
        <p:sp>
          <p:nvSpPr>
            <p:cNvPr id="10" name="Rolagem: Horizontal 8"/>
            <p:cNvSpPr/>
            <p:nvPr/>
          </p:nvSpPr>
          <p:spPr>
            <a:xfrm rot="20255036">
              <a:off x="1076245" y="2200309"/>
              <a:ext cx="2059292" cy="891820"/>
            </a:xfrm>
            <a:prstGeom prst="horizontalScroll">
              <a:avLst/>
            </a:prstGeom>
            <a:solidFill>
              <a:srgbClr val="FFC000"/>
            </a:solidFill>
            <a:ln w="3175">
              <a:solidFill>
                <a:srgbClr val="BAA5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Redefinição aprovada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2779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Magistério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dirty="0" err="1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DelegadA</a:t>
            </a:r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: </a:t>
            </a:r>
            <a:r>
              <a:rPr lang="pt-BR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 VANIA DE SOUZA FARIA</a:t>
            </a:r>
            <a:endParaRPr lang="pt-BR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9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Ensino Fundamental 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dirty="0" err="1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DelegadA</a:t>
            </a:r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: </a:t>
            </a:r>
            <a:r>
              <a:rPr lang="pt-BR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ELAINE CRISTINA MARIN SIQUEIRA</a:t>
            </a:r>
            <a:endParaRPr lang="pt-BR" dirty="0">
              <a:solidFill>
                <a:schemeClr val="accent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9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13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Colaborar com a União e o Estado para garantir a execução da política nacional de formação dos profissionais da educação de que tratam os incisos I, II e III do caput do art. 61 da Lei no 9.394, de 20 de dezembro de 1996, assegurado que todos os professores e as professoras da educação básica possuam formação específica de nível superior, obtida em curso de licenciatura na área de conhecimento em que atuam.</a:t>
            </a:r>
          </a:p>
        </p:txBody>
      </p:sp>
    </p:spTree>
    <p:extLst>
      <p:ext uri="{BB962C8B-B14F-4D97-AF65-F5344CB8AC3E}">
        <p14:creationId xmlns:p14="http://schemas.microsoft.com/office/powerpoint/2010/main" val="2596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13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110478"/>
              </p:ext>
            </p:extLst>
          </p:nvPr>
        </p:nvGraphicFramePr>
        <p:xfrm>
          <a:off x="424032" y="2178739"/>
          <a:ext cx="3686497" cy="4428123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</a:tblGrid>
              <a:tr h="258272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professores no município (contemplando toda a educação e as redes publicas e privada)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184540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1.126</a:t>
                      </a:r>
                    </a:p>
                    <a:p>
                      <a:pPr marL="0" algn="r" defTabSz="457200" rtl="0" eaLnBrk="1" fontAlgn="b" latinLnBrk="0" hangingPunct="1"/>
                      <a:r>
                        <a:rPr lang="pt-BR" sz="28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(Fonte</a:t>
                      </a:r>
                      <a:r>
                        <a:rPr lang="pt-BR" sz="28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IBGE 2018)</a:t>
                      </a:r>
                      <a:endParaRPr lang="pt-BR" sz="28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96105"/>
              </p:ext>
            </p:extLst>
          </p:nvPr>
        </p:nvGraphicFramePr>
        <p:xfrm>
          <a:off x="4230587" y="2178738"/>
          <a:ext cx="3686497" cy="4428124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283068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professores no município (contemplando toda a educação e as redes publicas e privada) com formação superior em área compatível com a de atuação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1597441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 escolas municipais o percentual é maior que 95%.</a:t>
                      </a:r>
                      <a:b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t-BR" sz="20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r>
                        <a:rPr lang="pt-BR" sz="20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informação das demais</a:t>
                      </a:r>
                      <a:r>
                        <a:rPr lang="pt-BR" sz="24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t-BR" sz="20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(Estaduais e Particulares)</a:t>
                      </a:r>
                      <a:endParaRPr lang="pt-BR" sz="2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879160"/>
              </p:ext>
            </p:extLst>
          </p:nvPr>
        </p:nvGraphicFramePr>
        <p:xfrm>
          <a:off x="8044405" y="2178739"/>
          <a:ext cx="3696144" cy="4389486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9165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4729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Atingida parcialmente (maior ou igual a 50%)</a:t>
                      </a:r>
                      <a:endParaRPr lang="pt-BR" sz="4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2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13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/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34009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326176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13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69302"/>
              </p:ext>
            </p:extLst>
          </p:nvPr>
        </p:nvGraphicFramePr>
        <p:xfrm>
          <a:off x="443345" y="2178740"/>
          <a:ext cx="11297204" cy="442961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BEM COMO OS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 TODAS AS ESTRATÉGIAS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FORAM MANTIDOS.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2179812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800" u="none" strike="noStrike" dirty="0">
                          <a:effectLst/>
                        </a:rPr>
                        <a:t>Não há proposta de inserção 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2785065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1658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14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Fomentar e viabilizar a formação de professores da educação básica, em nível de pós-graduação e garantir a todos os profissionais da educação básica formação continuada em sua área de atuação, considerando as necessidades, demandas e contextualizações dos sistemas de ensino</a:t>
            </a:r>
            <a:r>
              <a:rPr lang="pt-BR" sz="2800" dirty="0" smtClean="0">
                <a:solidFill>
                  <a:schemeClr val="bg1"/>
                </a:solidFill>
              </a:rPr>
              <a:t>. </a:t>
            </a:r>
            <a:r>
              <a:rPr lang="pt-BR" sz="2100" dirty="0">
                <a:solidFill>
                  <a:schemeClr val="bg1"/>
                </a:solidFill>
              </a:rPr>
              <a:t>(NR) - Alterado pela Lei Municipal Nº 5.162, de 20 de setembro 2017.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14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179116"/>
              </p:ext>
            </p:extLst>
          </p:nvPr>
        </p:nvGraphicFramePr>
        <p:xfrm>
          <a:off x="424033" y="2178740"/>
          <a:ext cx="2727965" cy="303656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</a:tblGrid>
              <a:tr h="199549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Foi ofertado, de maneira direta ou por intermédio de parceria, curso de Pós-graduação aos professores de Educação Básica no município? Quais? (Liste e descreva).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1041076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2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  <a:endParaRPr lang="pt-BR" sz="32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760416"/>
              </p:ext>
            </p:extLst>
          </p:nvPr>
        </p:nvGraphicFramePr>
        <p:xfrm>
          <a:off x="3280764" y="2178737"/>
          <a:ext cx="2727965" cy="3055962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223871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0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TODOS profissionais da Educação Básica (incluindo docentes) atuantes no município, nas redes publicas e </a:t>
                      </a:r>
                      <a:r>
                        <a:rPr lang="pt-BR" sz="20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privada.</a:t>
                      </a:r>
                      <a:endParaRPr lang="pt-BR" sz="20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73705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2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1.126</a:t>
                      </a:r>
                    </a:p>
                    <a:p>
                      <a:pPr marL="0" algn="r" defTabSz="457200" rtl="0" eaLnBrk="1" fontAlgn="b" latinLnBrk="0" hangingPunct="1"/>
                      <a:r>
                        <a:rPr lang="pt-BR" sz="12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(Fonte</a:t>
                      </a:r>
                      <a:r>
                        <a:rPr lang="pt-BR" sz="12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IBGE 2018</a:t>
                      </a:r>
                      <a:r>
                        <a:rPr lang="pt-BR" sz="18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18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8129"/>
              </p:ext>
            </p:extLst>
          </p:nvPr>
        </p:nvGraphicFramePr>
        <p:xfrm>
          <a:off x="424033" y="5323677"/>
          <a:ext cx="11298159" cy="1298795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11298159">
                  <a:extLst>
                    <a:ext uri="{9D8B030D-6E8A-4147-A177-3AD203B41FA5}">
                      <a16:colId xmlns:a16="http://schemas.microsoft.com/office/drawing/2014/main" xmlns="" val="466629207"/>
                    </a:ext>
                  </a:extLst>
                </a:gridCol>
              </a:tblGrid>
              <a:tr h="62149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profissionais da educação </a:t>
                      </a:r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básica</a:t>
                      </a:r>
                      <a:r>
                        <a:rPr lang="pt-BR" sz="24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</a:t>
                      </a:r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formação continuada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146431609"/>
                  </a:ext>
                </a:extLst>
              </a:tr>
              <a:tr h="677303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informação quantitativa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10171536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065619"/>
              </p:ext>
            </p:extLst>
          </p:nvPr>
        </p:nvGraphicFramePr>
        <p:xfrm>
          <a:off x="6137495" y="2178738"/>
          <a:ext cx="2727965" cy="303657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163595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TODOS profissionais da Educação Básica (incluindo docentes) atuantes no município, nas redes publicas e </a:t>
                      </a:r>
                      <a:r>
                        <a:rPr lang="pt-BR" sz="1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privada </a:t>
                      </a:r>
                      <a:r>
                        <a:rPr lang="pt-BR" sz="1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participantes de cursos de formação continuada.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1400617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2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 informação quantitativa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76554"/>
              </p:ext>
            </p:extLst>
          </p:nvPr>
        </p:nvGraphicFramePr>
        <p:xfrm>
          <a:off x="8994227" y="2178738"/>
          <a:ext cx="2727965" cy="3036569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xmlns="" val="437503241"/>
                    </a:ext>
                  </a:extLst>
                </a:gridCol>
              </a:tblGrid>
              <a:tr h="172620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profissionais da educação básica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267351751"/>
                  </a:ext>
                </a:extLst>
              </a:tr>
              <a:tr h="1310360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1.126</a:t>
                      </a:r>
                    </a:p>
                    <a:p>
                      <a:pPr marL="0" algn="r" defTabSz="4572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(Fonte</a:t>
                      </a:r>
                      <a:r>
                        <a:rPr lang="pt-BR" sz="14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IBGE 2018</a:t>
                      </a:r>
                      <a:r>
                        <a:rPr lang="pt-BR" sz="20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sz="20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66592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14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784239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609768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MANTER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861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14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81800"/>
              </p:ext>
            </p:extLst>
          </p:nvPr>
        </p:nvGraphicFramePr>
        <p:xfrm>
          <a:off x="437882" y="2062829"/>
          <a:ext cx="11302667" cy="392584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11302667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8197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1061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Atingida parcialmente </a:t>
                      </a:r>
                      <a:endParaRPr lang="pt-BR" sz="48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pt-BR" sz="4800" u="none" strike="noStrike" dirty="0" smtClean="0">
                          <a:effectLst/>
                        </a:rPr>
                        <a:t>(</a:t>
                      </a:r>
                      <a:r>
                        <a:rPr lang="pt-BR" sz="4800" u="none" strike="noStrike" dirty="0">
                          <a:effectLst/>
                        </a:rPr>
                        <a:t>maior ou igual a 50%)</a:t>
                      </a:r>
                      <a:endParaRPr lang="pt-BR" sz="4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0551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14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716228"/>
              </p:ext>
            </p:extLst>
          </p:nvPr>
        </p:nvGraphicFramePr>
        <p:xfrm>
          <a:off x="443345" y="2178740"/>
          <a:ext cx="11297204" cy="4458308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BEM COMO OS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 TODAS AS ESTRATÉGIAS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FORAM MANTIDOS.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800" u="none" strike="noStrike" dirty="0" smtClean="0">
                          <a:effectLst/>
                        </a:rPr>
                        <a:t>Não há proposta de inserção de nova estratégia.</a:t>
                      </a:r>
                      <a:endParaRPr lang="pt-BR" sz="4800" u="none" strike="noStrike" dirty="0">
                        <a:effectLst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147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15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Valorizar os profissionais do magistério das redes públicas de educação básica de forma a equiparar seu rendimento médio ao dos demais profissionais com escolaridade equivalente, até o final do sexto ano de vigência deste PNE.</a:t>
            </a:r>
          </a:p>
        </p:txBody>
      </p:sp>
    </p:spTree>
    <p:extLst>
      <p:ext uri="{BB962C8B-B14F-4D97-AF65-F5344CB8AC3E}">
        <p14:creationId xmlns:p14="http://schemas.microsoft.com/office/powerpoint/2010/main" val="11725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2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Universalizar o ensino fundamental de 9 (nove) anos para toda a população de 6 (seis) a 14 (quatorze) anos e garantir que pelo menos 95% (noventa e cinco por cento) dos alunos concluam essa etapa na idade recomendada, até o último ano de vigência deste PME.</a:t>
            </a:r>
          </a:p>
        </p:txBody>
      </p:sp>
    </p:spTree>
    <p:extLst>
      <p:ext uri="{BB962C8B-B14F-4D97-AF65-F5344CB8AC3E}">
        <p14:creationId xmlns:p14="http://schemas.microsoft.com/office/powerpoint/2010/main" val="27986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15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80709"/>
              </p:ext>
            </p:extLst>
          </p:nvPr>
        </p:nvGraphicFramePr>
        <p:xfrm>
          <a:off x="424032" y="2178739"/>
          <a:ext cx="3686497" cy="39354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</a:tblGrid>
              <a:tr h="307883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Média Salarial dos profissionais com escolaridade equivalente aos do magistério ( Formação em Nível Superior)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856656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</a:t>
                      </a:r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3.804,00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986525"/>
              </p:ext>
            </p:extLst>
          </p:nvPr>
        </p:nvGraphicFramePr>
        <p:xfrm>
          <a:off x="4230587" y="2178739"/>
          <a:ext cx="3686497" cy="39354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295511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0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Média Salarial(atual) dos profissionais do magistério atuantes nas redes públicas em Pirassununga, para os quais a exigência de ingresso foi o Ensino Superior.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980371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R$ </a:t>
                      </a:r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3.455,00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050777"/>
              </p:ext>
            </p:extLst>
          </p:nvPr>
        </p:nvGraphicFramePr>
        <p:xfrm>
          <a:off x="8044405" y="2178739"/>
          <a:ext cx="3696144" cy="393548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atingida (menor que 50%)</a:t>
                      </a:r>
                      <a:endParaRPr lang="pt-BR" sz="4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1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15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/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729714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60736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15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78617"/>
              </p:ext>
            </p:extLst>
          </p:nvPr>
        </p:nvGraphicFramePr>
        <p:xfrm>
          <a:off x="443345" y="2178740"/>
          <a:ext cx="11297204" cy="4458308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BEM COMO OS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 TODAS AS ESTRATÉGIAS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FORAM MANTIDOS.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há proposta de inserção 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9829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16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Assegurar, no prazo de 2 (dois) anos, a revisão de plano de carreira para os  profissionais da educação básica da rede municipal de ensino, e ainda, ofertar cooperação técnica às instituições privadas de educação básica para instituição ou revisão de plano de carreira de seus profissionais, em qualquer caso, tomando como referência o piso salarial nacional profissional, definido em lei federal, nos termos do inciso VIII do art. 206 da Constituição Federal.</a:t>
            </a:r>
          </a:p>
        </p:txBody>
      </p:sp>
    </p:spTree>
    <p:extLst>
      <p:ext uri="{BB962C8B-B14F-4D97-AF65-F5344CB8AC3E}">
        <p14:creationId xmlns:p14="http://schemas.microsoft.com/office/powerpoint/2010/main" val="21010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16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923990"/>
              </p:ext>
            </p:extLst>
          </p:nvPr>
        </p:nvGraphicFramePr>
        <p:xfrm>
          <a:off x="424032" y="2178739"/>
          <a:ext cx="3686497" cy="39354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</a:tblGrid>
              <a:tr h="3078831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Houve revisão do plano de carreira nos últimos dois anos, tomando como referência o piso salarial nacional profissional, definido em lei federal, nos termos do inciso VIII do art. 206 da Constituição Federal?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856656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897757"/>
              </p:ext>
            </p:extLst>
          </p:nvPr>
        </p:nvGraphicFramePr>
        <p:xfrm>
          <a:off x="4230587" y="2178739"/>
          <a:ext cx="3686497" cy="39354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295511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0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Houve cooperação técnica às instituições privadas de educação básica para instituição ou revisão do plano de carreira nos últimos dois anos, tomando como referência o piso salarial nacional profissional, definido em lei federal, nos termos do inciso VIII do art. 206 da Constituição Federal?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980371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761851"/>
              </p:ext>
            </p:extLst>
          </p:nvPr>
        </p:nvGraphicFramePr>
        <p:xfrm>
          <a:off x="8044405" y="2178739"/>
          <a:ext cx="3696144" cy="393548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atingida (menor que 50%)</a:t>
                      </a:r>
                      <a:endParaRPr lang="pt-BR" sz="4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8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16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/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996912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92493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16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443345" y="2178740"/>
          <a:ext cx="11297204" cy="4458308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BEM COMO OS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 TODAS AS ESTRATÉGIAS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FORAM MANTIDOS.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há proposta de inserção 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0803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581191" y="3106757"/>
            <a:ext cx="10993549" cy="2076807"/>
          </a:xfrm>
        </p:spPr>
        <p:txBody>
          <a:bodyPr anchor="ctr">
            <a:normAutofit/>
          </a:bodyPr>
          <a:lstStyle/>
          <a:p>
            <a:r>
              <a:rPr lang="pt-BR" sz="4800" b="1" dirty="0" err="1">
                <a:solidFill>
                  <a:schemeClr val="accent1">
                    <a:lumMod val="10000"/>
                    <a:lumOff val="90000"/>
                  </a:schemeClr>
                </a:solidFill>
              </a:rPr>
              <a:t>Gt</a:t>
            </a:r>
            <a:r>
              <a:rPr lang="pt-BR" sz="4800" b="1" dirty="0">
                <a:solidFill>
                  <a:schemeClr val="accent1">
                    <a:lumMod val="10000"/>
                    <a:lumOff val="90000"/>
                  </a:schemeClr>
                </a:solidFill>
              </a:rPr>
              <a:t> – Gestão e Financiamento da Educação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581194" y="5183565"/>
            <a:ext cx="10993546" cy="590321"/>
          </a:xfrm>
        </p:spPr>
        <p:txBody>
          <a:bodyPr/>
          <a:lstStyle/>
          <a:p>
            <a:pPr algn="r"/>
            <a:r>
              <a:rPr lang="pt-BR" dirty="0" err="1">
                <a:solidFill>
                  <a:schemeClr val="accent1">
                    <a:lumMod val="25000"/>
                    <a:lumOff val="75000"/>
                  </a:schemeClr>
                </a:solidFill>
              </a:rPr>
              <a:t>DelegadA</a:t>
            </a:r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: </a:t>
            </a:r>
            <a:r>
              <a:rPr lang="pt-BR" dirty="0" smtClean="0">
                <a:solidFill>
                  <a:schemeClr val="accent1">
                    <a:lumMod val="25000"/>
                    <a:lumOff val="75000"/>
                  </a:schemeClr>
                </a:solidFill>
              </a:rPr>
              <a:t>TATIANE </a:t>
            </a:r>
            <a:r>
              <a:rPr lang="pt-BR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REGINA DOS SANTOS</a:t>
            </a:r>
          </a:p>
        </p:txBody>
      </p:sp>
    </p:spTree>
    <p:extLst>
      <p:ext uri="{BB962C8B-B14F-4D97-AF65-F5344CB8AC3E}">
        <p14:creationId xmlns:p14="http://schemas.microsoft.com/office/powerpoint/2010/main" val="424312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17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Assegurar condições, em mesmo prazo previsto pelo PNE, para a efetivação da gestão democrática da educação, considerando critérios técnicos de mérito e desempenho, bem como consulta pública à comunidade escolar e à sociedade civil organizada, no âmbito da educação pública, prevendo apoio técnico da União para tanto</a:t>
            </a:r>
            <a:r>
              <a:rPr lang="pt-BR" sz="2800" dirty="0" smtClean="0">
                <a:solidFill>
                  <a:schemeClr val="bg1"/>
                </a:solidFill>
              </a:rPr>
              <a:t>. </a:t>
            </a:r>
            <a:r>
              <a:rPr lang="pt-BR" sz="2300" dirty="0">
                <a:solidFill>
                  <a:schemeClr val="bg1"/>
                </a:solidFill>
              </a:rPr>
              <a:t>(NR) - Alterado pela Lei Municipal Nº 5.162, de 20 de setembro 2017.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17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741603"/>
              </p:ext>
            </p:extLst>
          </p:nvPr>
        </p:nvGraphicFramePr>
        <p:xfrm>
          <a:off x="424033" y="2178738"/>
          <a:ext cx="2727965" cy="198096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</a:tblGrid>
              <a:tr h="152963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Há mecanismo técnico-democráticos de provimento do cargo de Diretor de Escola?</a:t>
                      </a:r>
                    </a:p>
                    <a:p>
                      <a:pPr marL="0" algn="l" defTabSz="457200" rtl="0" eaLnBrk="1" fontAlgn="b" latinLnBrk="0" hangingPunct="1"/>
                      <a:endParaRPr lang="pt-BR" sz="18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45133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PARCIALMENTE</a:t>
                      </a:r>
                      <a:endParaRPr lang="pt-BR" sz="28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3280764" y="2178738"/>
          <a:ext cx="2727965" cy="198096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1529633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Existem Conselho Municipais em Educação atuantes e sua atuação tem caráter consultivo, deliberativo e normativa?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45133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PARCIALMENTE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887258"/>
              </p:ext>
            </p:extLst>
          </p:nvPr>
        </p:nvGraphicFramePr>
        <p:xfrm>
          <a:off x="424033" y="4296032"/>
          <a:ext cx="5584697" cy="2326441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5584697">
                  <a:extLst>
                    <a:ext uri="{9D8B030D-6E8A-4147-A177-3AD203B41FA5}">
                      <a16:colId xmlns:a16="http://schemas.microsoft.com/office/drawing/2014/main" xmlns="" val="466629207"/>
                    </a:ext>
                  </a:extLst>
                </a:gridCol>
              </a:tblGrid>
              <a:tr h="111323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Existem mecanismo legais ou tácitos (locais) que aludam a gestão democrática do ensino nas escolas públicas municipais? Quais? Listar!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2146431609"/>
                  </a:ext>
                </a:extLst>
              </a:tr>
              <a:tr h="1213207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APM e Grêmios estudantis(estaduais); </a:t>
                      </a:r>
                      <a:endParaRPr lang="pt-BR" sz="2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10171536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89642"/>
              </p:ext>
            </p:extLst>
          </p:nvPr>
        </p:nvGraphicFramePr>
        <p:xfrm>
          <a:off x="6137495" y="4296032"/>
          <a:ext cx="5584697" cy="2326441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5584697">
                  <a:extLst>
                    <a:ext uri="{9D8B030D-6E8A-4147-A177-3AD203B41FA5}">
                      <a16:colId xmlns:a16="http://schemas.microsoft.com/office/drawing/2014/main" xmlns="" val="437503241"/>
                    </a:ext>
                  </a:extLst>
                </a:gridCol>
              </a:tblGrid>
              <a:tr h="71525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Foram realizadas ações com vistas a instituição da Gestão Democrática do Ensino no contexto deste PME? Quais?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267351751"/>
                  </a:ext>
                </a:extLst>
              </a:tr>
              <a:tr h="1611182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2000" u="none" strike="noStrike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CACs</a:t>
                      </a:r>
                      <a:r>
                        <a:rPr lang="pt-BR" sz="20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FUNDEB, CAE, CME e a construção dos Conselhos de Escola e PPP</a:t>
                      </a:r>
                      <a:endParaRPr lang="pt-BR" sz="20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665924792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976948"/>
              </p:ext>
            </p:extLst>
          </p:nvPr>
        </p:nvGraphicFramePr>
        <p:xfrm>
          <a:off x="6137495" y="2178738"/>
          <a:ext cx="2727965" cy="198096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68109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Existem Conselhos Escolares ativos?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1299875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NÃO, EM MAIS DE 70% DAS ESCOLAS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8994227" y="2178739"/>
          <a:ext cx="2727965" cy="198096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27965">
                  <a:extLst>
                    <a:ext uri="{9D8B030D-6E8A-4147-A177-3AD203B41FA5}">
                      <a16:colId xmlns:a16="http://schemas.microsoft.com/office/drawing/2014/main" xmlns="" val="437503241"/>
                    </a:ext>
                  </a:extLst>
                </a:gridCol>
              </a:tblGrid>
              <a:tr h="1057552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elaboração do Projeto Político Pedagógico das escolas contempla ampla participação da comunidade escolar?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267351751"/>
                  </a:ext>
                </a:extLst>
              </a:tr>
              <a:tr h="554122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665924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0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2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882295"/>
              </p:ext>
            </p:extLst>
          </p:nvPr>
        </p:nvGraphicFramePr>
        <p:xfrm>
          <a:off x="424032" y="2178738"/>
          <a:ext cx="3686497" cy="2122172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</a:tblGrid>
              <a:tr h="106108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População na idade de 6 a 14 anos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1061086">
                <a:tc>
                  <a:txBody>
                    <a:bodyPr/>
                    <a:lstStyle/>
                    <a:p>
                      <a:pPr algn="r" fontAlgn="b"/>
                      <a:r>
                        <a:rPr lang="pt-BR" sz="36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9.771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173014"/>
              </p:ext>
            </p:extLst>
          </p:nvPr>
        </p:nvGraphicFramePr>
        <p:xfrm>
          <a:off x="4230587" y="2178738"/>
          <a:ext cx="3686497" cy="2122172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1061086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População na idade de 6 a 14 anos </a:t>
                      </a:r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matriculada </a:t>
                      </a:r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E.F.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1061086">
                <a:tc>
                  <a:txBody>
                    <a:bodyPr/>
                    <a:lstStyle/>
                    <a:p>
                      <a:pPr algn="r" fontAlgn="b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8.723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309846"/>
              </p:ext>
            </p:extLst>
          </p:nvPr>
        </p:nvGraphicFramePr>
        <p:xfrm>
          <a:off x="424032" y="4357816"/>
          <a:ext cx="7493052" cy="175641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7493052">
                  <a:extLst>
                    <a:ext uri="{9D8B030D-6E8A-4147-A177-3AD203B41FA5}">
                      <a16:colId xmlns:a16="http://schemas.microsoft.com/office/drawing/2014/main" xmlns="" val="466629207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Percentual e distorção idade X série no ensino fundamental no município.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2146431609"/>
                  </a:ext>
                </a:extLst>
              </a:tr>
              <a:tr h="603885">
                <a:tc>
                  <a:txBody>
                    <a:bodyPr/>
                    <a:lstStyle/>
                    <a:p>
                      <a:pPr algn="r" fontAlgn="b"/>
                      <a:r>
                        <a:rPr lang="pt-BR" sz="36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pt-BR" sz="36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10171536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455989"/>
              </p:ext>
            </p:extLst>
          </p:nvPr>
        </p:nvGraphicFramePr>
        <p:xfrm>
          <a:off x="8019338" y="2176592"/>
          <a:ext cx="3696144" cy="393548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foi </a:t>
                      </a:r>
                      <a:r>
                        <a:rPr lang="pt-BR" sz="4800" u="none" strike="noStrike" dirty="0" smtClean="0">
                          <a:effectLst/>
                        </a:rPr>
                        <a:t>possível</a:t>
                      </a:r>
                    </a:p>
                    <a:p>
                      <a:pPr algn="ctr" fontAlgn="b"/>
                      <a:r>
                        <a:rPr lang="pt-BR" sz="4800" u="none" strike="noStrike" dirty="0" smtClean="0">
                          <a:effectLst/>
                        </a:rPr>
                        <a:t>avaliar</a:t>
                      </a:r>
                      <a:endParaRPr lang="pt-BR" sz="4800" u="none" strike="noStrike" dirty="0">
                        <a:effectLst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8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17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958830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159472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/>
              <a:t>MANTER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val="26450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17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443345" y="2178739"/>
          <a:ext cx="11297204" cy="3935487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atingida (menor que 50%)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2960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18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194" y="3166772"/>
            <a:ext cx="10993546" cy="3118277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</a:rPr>
              <a:t>Redefinir o investimento público na educação pública municipal em face da ampliação das transferências previstas no PNE (Meta 20).</a:t>
            </a:r>
          </a:p>
        </p:txBody>
      </p:sp>
    </p:spTree>
    <p:extLst>
      <p:ext uri="{BB962C8B-B14F-4D97-AF65-F5344CB8AC3E}">
        <p14:creationId xmlns:p14="http://schemas.microsoft.com/office/powerpoint/2010/main" val="13957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18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267355"/>
              </p:ext>
            </p:extLst>
          </p:nvPr>
        </p:nvGraphicFramePr>
        <p:xfrm>
          <a:off x="424032" y="2178738"/>
          <a:ext cx="3686497" cy="2117261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</a:tblGrid>
              <a:tr h="89200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Foi realizada redefinição do investimento da educação pública municipal? Qual?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1225254"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pt-BR" sz="24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houve</a:t>
                      </a:r>
                      <a:endParaRPr lang="pt-BR" sz="2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222058"/>
              </p:ext>
            </p:extLst>
          </p:nvPr>
        </p:nvGraphicFramePr>
        <p:xfrm>
          <a:off x="4230587" y="2178742"/>
          <a:ext cx="3686497" cy="211725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686497">
                  <a:extLst>
                    <a:ext uri="{9D8B030D-6E8A-4147-A177-3AD203B41FA5}">
                      <a16:colId xmlns:a16="http://schemas.microsoft.com/office/drawing/2014/main" xmlns="" val="797895818"/>
                    </a:ext>
                  </a:extLst>
                </a:gridCol>
              </a:tblGrid>
              <a:tr h="15501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Recursos transferidos para educação pública municipal em </a:t>
                      </a:r>
                      <a:r>
                        <a:rPr lang="pt-BR" sz="18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pt-BR" sz="18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2545820008"/>
                  </a:ext>
                </a:extLst>
              </a:tr>
              <a:tr h="567108"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foi possível</a:t>
                      </a:r>
                      <a:r>
                        <a:rPr lang="pt-BR" sz="24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avaliar</a:t>
                      </a:r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2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411501468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032521"/>
              </p:ext>
            </p:extLst>
          </p:nvPr>
        </p:nvGraphicFramePr>
        <p:xfrm>
          <a:off x="424032" y="4357816"/>
          <a:ext cx="7493052" cy="175641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7493052">
                  <a:extLst>
                    <a:ext uri="{9D8B030D-6E8A-4147-A177-3AD203B41FA5}">
                      <a16:colId xmlns:a16="http://schemas.microsoft.com/office/drawing/2014/main" xmlns="" val="466629207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200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Recursos transferidos para educação pública municipal em </a:t>
                      </a:r>
                      <a:r>
                        <a:rPr lang="pt-BR" sz="20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pt-BR" sz="20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2146431609"/>
                  </a:ext>
                </a:extLst>
              </a:tr>
              <a:tr h="603885"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foi possível</a:t>
                      </a:r>
                      <a:r>
                        <a:rPr lang="pt-BR" sz="240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avaliar</a:t>
                      </a:r>
                      <a:r>
                        <a:rPr lang="pt-BR" sz="240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t-BR" sz="240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110171536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8044405" y="2178739"/>
          <a:ext cx="3696144" cy="3935487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69614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821717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A meta foi: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31137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foi possível avaliar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7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8800" dirty="0"/>
              <a:t>META 18</a:t>
            </a:r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790208"/>
              </p:ext>
            </p:extLst>
          </p:nvPr>
        </p:nvGraphicFramePr>
        <p:xfrm>
          <a:off x="666403" y="3258391"/>
          <a:ext cx="3686498" cy="2933087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02233">
                  <a:extLst>
                    <a:ext uri="{9D8B030D-6E8A-4147-A177-3AD203B41FA5}">
                      <a16:colId xmlns:a16="http://schemas.microsoft.com/office/drawing/2014/main" xmlns="" val="731147564"/>
                    </a:ext>
                  </a:extLst>
                </a:gridCol>
                <a:gridCol w="804231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5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22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800" b="1" u="none" strike="noStrike" dirty="0">
                          <a:effectLst/>
                        </a:rPr>
                        <a:t>Estratégias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513372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Avaliação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Mantidas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Redefinidas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565690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Excluídas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074594"/>
              </p:ext>
            </p:extLst>
          </p:nvPr>
        </p:nvGraphicFramePr>
        <p:xfrm>
          <a:off x="4355216" y="3258392"/>
          <a:ext cx="3642050" cy="2933088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469788">
                  <a:extLst>
                    <a:ext uri="{9D8B030D-6E8A-4147-A177-3AD203B41FA5}">
                      <a16:colId xmlns:a16="http://schemas.microsoft.com/office/drawing/2014/main" xmlns="" val="1250275105"/>
                    </a:ext>
                  </a:extLst>
                </a:gridCol>
                <a:gridCol w="2102386">
                  <a:extLst>
                    <a:ext uri="{9D8B030D-6E8A-4147-A177-3AD203B41FA5}">
                      <a16:colId xmlns:a16="http://schemas.microsoft.com/office/drawing/2014/main" xmlns="" val="360321201"/>
                    </a:ext>
                  </a:extLst>
                </a:gridCol>
                <a:gridCol w="1069876">
                  <a:extLst>
                    <a:ext uri="{9D8B030D-6E8A-4147-A177-3AD203B41FA5}">
                      <a16:colId xmlns:a16="http://schemas.microsoft.com/office/drawing/2014/main" xmlns="" val="4085815732"/>
                    </a:ext>
                  </a:extLst>
                </a:gridCol>
              </a:tblGrid>
              <a:tr h="770362">
                <a:tc gridSpan="2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800" u="none" strike="noStrike" dirty="0">
                        <a:effectLst/>
                      </a:endParaRPr>
                    </a:p>
                  </a:txBody>
                  <a:tcPr marL="9525" marR="9525" marT="9525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394128"/>
                  </a:ext>
                </a:extLst>
              </a:tr>
              <a:tr h="399938">
                <a:tc>
                  <a:txBody>
                    <a:bodyPr/>
                    <a:lstStyle/>
                    <a:p>
                      <a:pPr algn="l" fontAlgn="b"/>
                      <a:endParaRPr lang="pt-BR" sz="20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Execução</a:t>
                      </a:r>
                    </a:p>
                  </a:txBody>
                  <a:tcPr marL="9525" marR="9525" marT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2452296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0450963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Em andamento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943150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Não </a:t>
                      </a:r>
                      <a:r>
                        <a:rPr lang="pt-BR" sz="1800" b="0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realizadas</a:t>
                      </a:r>
                      <a:endParaRPr lang="pt-BR" sz="1800" b="0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 smtClean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pt-BR" sz="1800" b="1" i="0" u="none" strike="noStrike" kern="1200" dirty="0">
                        <a:solidFill>
                          <a:schemeClr val="accent1">
                            <a:lumMod val="10000"/>
                            <a:lumOff val="9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174894"/>
                  </a:ext>
                </a:extLst>
              </a:tr>
              <a:tr h="440697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Sem informação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800" b="1" i="0" u="none" strike="noStrike" kern="1200" dirty="0">
                          <a:solidFill>
                            <a:schemeClr val="accent1">
                              <a:lumMod val="10000"/>
                              <a:lumOff val="9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873992"/>
                  </a:ext>
                </a:extLst>
              </a:tr>
            </a:tbl>
          </a:graphicData>
        </a:graphic>
      </p:graphicFrame>
      <p:sp>
        <p:nvSpPr>
          <p:cNvPr id="8" name="Lágrima 7"/>
          <p:cNvSpPr/>
          <p:nvPr/>
        </p:nvSpPr>
        <p:spPr>
          <a:xfrm>
            <a:off x="8185533" y="3258391"/>
            <a:ext cx="3389207" cy="2933087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MANTER</a:t>
            </a:r>
          </a:p>
        </p:txBody>
      </p:sp>
    </p:spTree>
    <p:extLst>
      <p:ext uri="{BB962C8B-B14F-4D97-AF65-F5344CB8AC3E}">
        <p14:creationId xmlns:p14="http://schemas.microsoft.com/office/powerpoint/2010/main" val="282915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757" y="702156"/>
            <a:ext cx="10951051" cy="1013800"/>
          </a:xfrm>
        </p:spPr>
        <p:txBody>
          <a:bodyPr>
            <a:noAutofit/>
          </a:bodyPr>
          <a:lstStyle/>
          <a:p>
            <a:pPr algn="ctr"/>
            <a:r>
              <a:rPr lang="pt-BR" sz="6600" b="1" dirty="0"/>
              <a:t>Meta </a:t>
            </a:r>
            <a:r>
              <a:rPr lang="pt-BR" sz="6600" b="1" dirty="0" smtClean="0"/>
              <a:t>18</a:t>
            </a:r>
            <a:endParaRPr lang="pt-BR" sz="66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443345" y="2178740"/>
          <a:ext cx="11297204" cy="4458308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1297204">
                  <a:extLst>
                    <a:ext uri="{9D8B030D-6E8A-4147-A177-3AD203B41FA5}">
                      <a16:colId xmlns:a16="http://schemas.microsoft.com/office/drawing/2014/main" xmlns="" val="2744886297"/>
                    </a:ext>
                  </a:extLst>
                </a:gridCol>
              </a:tblGrid>
              <a:tr h="2179812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O TEXTO DA META BEM COMO OS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DE TODAS AS ESTRATÉGIAS</a:t>
                      </a:r>
                    </a:p>
                    <a:p>
                      <a:pPr algn="ctr" fontAlgn="b"/>
                      <a:r>
                        <a:rPr lang="pt-BR" sz="48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FORAM MANTIDOS.</a:t>
                      </a:r>
                      <a:endParaRPr lang="pt-BR" sz="48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xmlns="" val="3748028789"/>
                  </a:ext>
                </a:extLst>
              </a:tr>
              <a:tr h="2208503">
                <a:tc>
                  <a:txBody>
                    <a:bodyPr/>
                    <a:lstStyle/>
                    <a:p>
                      <a:pPr algn="ctr" fontAlgn="b"/>
                      <a:r>
                        <a:rPr lang="pt-BR" sz="4800" u="none" strike="noStrike" dirty="0">
                          <a:effectLst/>
                        </a:rPr>
                        <a:t>Não há proposta de inserção de nova estratégia.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7656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0140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1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19316" y="733465"/>
            <a:ext cx="1095178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sz="6600" dirty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FÓRUM MUNICIPAL DE EDUCAÇÃO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46249" y="2116217"/>
            <a:ext cx="86979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sz="8000" b="1" spc="3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VI CONFERÊNCIA</a:t>
            </a:r>
            <a:endParaRPr lang="pt-BR" sz="80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89413"/>
            <a:ext cx="2616200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988" y="4348163"/>
            <a:ext cx="1209675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348163"/>
            <a:ext cx="1193800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57275" y="5803900"/>
            <a:ext cx="22526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sz="1400">
                <a:latin typeface="Calibri" panose="020F0502020204030204" pitchFamily="34" charset="0"/>
              </a:rPr>
              <a:t>PREFEITURA MUNICIPAL DE</a:t>
            </a:r>
          </a:p>
          <a:p>
            <a:pPr algn="ctr" hangingPunct="1">
              <a:lnSpc>
                <a:spcPct val="100000"/>
              </a:lnSpc>
            </a:pPr>
            <a:r>
              <a:rPr lang="pt-BR" sz="2400" b="1">
                <a:latin typeface="Calibri" panose="020F0502020204030204" pitchFamily="34" charset="0"/>
              </a:rPr>
              <a:t>PIRASSUNUNGA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8963025" y="5756275"/>
            <a:ext cx="21510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pt-BR" sz="1400">
                <a:latin typeface="Calibri" panose="020F0502020204030204" pitchFamily="34" charset="0"/>
              </a:rPr>
              <a:t>SECRETARIA MUNICIPAL DE</a:t>
            </a:r>
          </a:p>
          <a:p>
            <a:pPr algn="ctr" hangingPunct="1">
              <a:lnSpc>
                <a:spcPct val="100000"/>
              </a:lnSpc>
            </a:pPr>
            <a:r>
              <a:rPr lang="pt-BR" sz="2400" b="1">
                <a:latin typeface="Calibri" panose="020F0502020204030204" pitchFamily="34" charset="0"/>
              </a:rPr>
              <a:t>EDUCAÇÃO</a:t>
            </a:r>
          </a:p>
        </p:txBody>
      </p:sp>
    </p:spTree>
    <p:extLst>
      <p:ext uri="{BB962C8B-B14F-4D97-AF65-F5344CB8AC3E}">
        <p14:creationId xmlns:p14="http://schemas.microsoft.com/office/powerpoint/2010/main" val="9377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1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1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2656</TotalTime>
  <Words>4085</Words>
  <Application>Microsoft Office PowerPoint</Application>
  <PresentationFormat>Widescreen</PresentationFormat>
  <Paragraphs>739</Paragraphs>
  <Slides>96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96</vt:i4>
      </vt:variant>
    </vt:vector>
  </HeadingPairs>
  <TitlesOfParts>
    <vt:vector size="104" baseType="lpstr">
      <vt:lpstr>Microsoft YaHei</vt:lpstr>
      <vt:lpstr>Arial</vt:lpstr>
      <vt:lpstr>Calibri</vt:lpstr>
      <vt:lpstr>Gill Sans MT</vt:lpstr>
      <vt:lpstr>Impact</vt:lpstr>
      <vt:lpstr>Times New Roman</vt:lpstr>
      <vt:lpstr>Wingdings 2</vt:lpstr>
      <vt:lpstr>Dividendo</vt:lpstr>
      <vt:lpstr>Apresentação do PowerPoint</vt:lpstr>
      <vt:lpstr>Gt – Educação Infantil</vt:lpstr>
      <vt:lpstr>META 1</vt:lpstr>
      <vt:lpstr>Meta 1</vt:lpstr>
      <vt:lpstr>META 1</vt:lpstr>
      <vt:lpstr>Meta 1</vt:lpstr>
      <vt:lpstr>Gt – Ensino Fundamental </vt:lpstr>
      <vt:lpstr>META 2</vt:lpstr>
      <vt:lpstr>Meta 2</vt:lpstr>
      <vt:lpstr>META 2</vt:lpstr>
      <vt:lpstr>Meta 2</vt:lpstr>
      <vt:lpstr>META 5</vt:lpstr>
      <vt:lpstr>Meta 5</vt:lpstr>
      <vt:lpstr>META 5</vt:lpstr>
      <vt:lpstr>Meta 5</vt:lpstr>
      <vt:lpstr>Meta 5 – Estratégia 5</vt:lpstr>
      <vt:lpstr>META 6</vt:lpstr>
      <vt:lpstr>Meta 6</vt:lpstr>
      <vt:lpstr>META 6</vt:lpstr>
      <vt:lpstr>Meta 6</vt:lpstr>
      <vt:lpstr>Meta 6</vt:lpstr>
      <vt:lpstr>Gt – Ensino Médio</vt:lpstr>
      <vt:lpstr>META 3</vt:lpstr>
      <vt:lpstr>Meta 3</vt:lpstr>
      <vt:lpstr>META 3</vt:lpstr>
      <vt:lpstr>Meta 3</vt:lpstr>
      <vt:lpstr>META 7</vt:lpstr>
      <vt:lpstr>Meta 7</vt:lpstr>
      <vt:lpstr>META 7</vt:lpstr>
      <vt:lpstr>Meta 7</vt:lpstr>
      <vt:lpstr>Meta 7 – Estratégia 29</vt:lpstr>
      <vt:lpstr>Meta 7 – Estratégia 30</vt:lpstr>
      <vt:lpstr>Meta 7 – Estratégia 31</vt:lpstr>
      <vt:lpstr>Gt – Atendimento Educacional Especializado</vt:lpstr>
      <vt:lpstr>META 4</vt:lpstr>
      <vt:lpstr>Meta 4</vt:lpstr>
      <vt:lpstr>Meta 4</vt:lpstr>
      <vt:lpstr>META 4</vt:lpstr>
      <vt:lpstr>Meta 4 – Estratégia 2</vt:lpstr>
      <vt:lpstr>Gt – Educação de Jovens e Adultos</vt:lpstr>
      <vt:lpstr>META 8</vt:lpstr>
      <vt:lpstr>Meta 8</vt:lpstr>
      <vt:lpstr>META 8</vt:lpstr>
      <vt:lpstr>Meta 8</vt:lpstr>
      <vt:lpstr>Meta 8</vt:lpstr>
      <vt:lpstr>META 9</vt:lpstr>
      <vt:lpstr>Meta 9</vt:lpstr>
      <vt:lpstr>META 9</vt:lpstr>
      <vt:lpstr>Meta 9</vt:lpstr>
      <vt:lpstr>Meta 9</vt:lpstr>
      <vt:lpstr>Gt – Ensino Profissionalizante </vt:lpstr>
      <vt:lpstr>META 10</vt:lpstr>
      <vt:lpstr>Meta 10</vt:lpstr>
      <vt:lpstr>META 10</vt:lpstr>
      <vt:lpstr>Meta 10</vt:lpstr>
      <vt:lpstr>Meta 10</vt:lpstr>
      <vt:lpstr>Meta 10 – Estratégia 2</vt:lpstr>
      <vt:lpstr>Meta 10 – Estratégia 9</vt:lpstr>
      <vt:lpstr>META 11</vt:lpstr>
      <vt:lpstr>Meta 11</vt:lpstr>
      <vt:lpstr>META 11</vt:lpstr>
      <vt:lpstr>Meta 11</vt:lpstr>
      <vt:lpstr>Gt – Ensino Superior </vt:lpstr>
      <vt:lpstr>META 12</vt:lpstr>
      <vt:lpstr>Meta 12</vt:lpstr>
      <vt:lpstr>META 12</vt:lpstr>
      <vt:lpstr>Meta 12</vt:lpstr>
      <vt:lpstr>Meta 12 – Estratégias 8 E 9</vt:lpstr>
      <vt:lpstr>Gt – Magistério</vt:lpstr>
      <vt:lpstr>META 13</vt:lpstr>
      <vt:lpstr>Meta 13</vt:lpstr>
      <vt:lpstr>META 13</vt:lpstr>
      <vt:lpstr>Meta 13</vt:lpstr>
      <vt:lpstr>META 14</vt:lpstr>
      <vt:lpstr>Meta 14</vt:lpstr>
      <vt:lpstr>META 14</vt:lpstr>
      <vt:lpstr>Meta 14</vt:lpstr>
      <vt:lpstr>Meta 14</vt:lpstr>
      <vt:lpstr>META 15</vt:lpstr>
      <vt:lpstr>Meta 15</vt:lpstr>
      <vt:lpstr>META 15</vt:lpstr>
      <vt:lpstr>Meta 15</vt:lpstr>
      <vt:lpstr>META 16</vt:lpstr>
      <vt:lpstr>Meta 16</vt:lpstr>
      <vt:lpstr>META 16</vt:lpstr>
      <vt:lpstr>Meta 16</vt:lpstr>
      <vt:lpstr>Gt – Gestão e Financiamento da Educação</vt:lpstr>
      <vt:lpstr>META 17</vt:lpstr>
      <vt:lpstr>Meta 17</vt:lpstr>
      <vt:lpstr>META 17</vt:lpstr>
      <vt:lpstr>Meta 17</vt:lpstr>
      <vt:lpstr>META 18</vt:lpstr>
      <vt:lpstr>Meta 18</vt:lpstr>
      <vt:lpstr>META 18</vt:lpstr>
      <vt:lpstr>Meta 18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Vagner dos Santos</dc:creator>
  <cp:lastModifiedBy>Mireille</cp:lastModifiedBy>
  <cp:revision>146</cp:revision>
  <cp:lastPrinted>2019-08-26T13:45:57Z</cp:lastPrinted>
  <dcterms:created xsi:type="dcterms:W3CDTF">2017-05-18T14:28:44Z</dcterms:created>
  <dcterms:modified xsi:type="dcterms:W3CDTF">2019-08-29T18:33:46Z</dcterms:modified>
</cp:coreProperties>
</file>