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0"/>
  </p:notesMasterIdLst>
  <p:sldIdLst>
    <p:sldId id="399" r:id="rId2"/>
    <p:sldId id="339" r:id="rId3"/>
    <p:sldId id="259" r:id="rId4"/>
    <p:sldId id="257" r:id="rId5"/>
    <p:sldId id="341" r:id="rId6"/>
    <p:sldId id="402" r:id="rId7"/>
    <p:sldId id="343" r:id="rId8"/>
    <p:sldId id="265" r:id="rId9"/>
    <p:sldId id="269" r:id="rId10"/>
    <p:sldId id="367" r:id="rId11"/>
    <p:sldId id="403" r:id="rId12"/>
    <p:sldId id="275" r:id="rId13"/>
    <p:sldId id="276" r:id="rId14"/>
    <p:sldId id="370" r:id="rId15"/>
    <p:sldId id="404" r:id="rId16"/>
    <p:sldId id="388" r:id="rId17"/>
    <p:sldId id="296" r:id="rId18"/>
    <p:sldId id="298" r:id="rId19"/>
    <p:sldId id="371" r:id="rId20"/>
    <p:sldId id="299" r:id="rId21"/>
    <p:sldId id="340" r:id="rId22"/>
    <p:sldId id="293" r:id="rId23"/>
    <p:sldId id="294" r:id="rId24"/>
    <p:sldId id="368" r:id="rId25"/>
    <p:sldId id="405" r:id="rId26"/>
    <p:sldId id="297" r:id="rId27"/>
    <p:sldId id="301" r:id="rId28"/>
    <p:sldId id="372" r:id="rId29"/>
    <p:sldId id="406" r:id="rId30"/>
    <p:sldId id="349" r:id="rId31"/>
    <p:sldId id="272" r:id="rId32"/>
    <p:sldId id="273" r:id="rId33"/>
    <p:sldId id="369" r:id="rId34"/>
    <p:sldId id="274" r:id="rId35"/>
    <p:sldId id="270" r:id="rId36"/>
    <p:sldId id="345" r:id="rId37"/>
    <p:sldId id="256" r:id="rId38"/>
    <p:sldId id="260" r:id="rId39"/>
    <p:sldId id="373" r:id="rId40"/>
    <p:sldId id="261" r:id="rId41"/>
    <p:sldId id="407" r:id="rId42"/>
    <p:sldId id="286" r:id="rId43"/>
    <p:sldId id="282" r:id="rId44"/>
    <p:sldId id="374" r:id="rId45"/>
    <p:sldId id="283" r:id="rId46"/>
    <p:sldId id="408" r:id="rId47"/>
    <p:sldId id="344" r:id="rId48"/>
    <p:sldId id="304" r:id="rId49"/>
    <p:sldId id="418" r:id="rId50"/>
    <p:sldId id="420" r:id="rId51"/>
    <p:sldId id="309" r:id="rId52"/>
    <p:sldId id="419" r:id="rId53"/>
    <p:sldId id="421" r:id="rId54"/>
    <p:sldId id="347" r:id="rId55"/>
    <p:sldId id="314" r:id="rId56"/>
    <p:sldId id="394" r:id="rId57"/>
    <p:sldId id="377" r:id="rId58"/>
    <p:sldId id="409" r:id="rId59"/>
    <p:sldId id="346" r:id="rId60"/>
    <p:sldId id="278" r:id="rId61"/>
    <p:sldId id="321" r:id="rId62"/>
    <p:sldId id="378" r:id="rId63"/>
    <p:sldId id="410" r:id="rId64"/>
    <p:sldId id="320" r:id="rId65"/>
    <p:sldId id="324" r:id="rId66"/>
    <p:sldId id="411" r:id="rId67"/>
    <p:sldId id="379" r:id="rId68"/>
    <p:sldId id="412" r:id="rId69"/>
    <p:sldId id="332" r:id="rId70"/>
    <p:sldId id="335" r:id="rId71"/>
    <p:sldId id="380" r:id="rId72"/>
    <p:sldId id="413" r:id="rId73"/>
    <p:sldId id="336" r:id="rId74"/>
    <p:sldId id="334" r:id="rId75"/>
    <p:sldId id="381" r:id="rId76"/>
    <p:sldId id="414" r:id="rId77"/>
    <p:sldId id="348" r:id="rId78"/>
    <p:sldId id="323" r:id="rId79"/>
    <p:sldId id="279" r:id="rId80"/>
    <p:sldId id="280" r:id="rId81"/>
    <p:sldId id="382" r:id="rId82"/>
    <p:sldId id="422" r:id="rId83"/>
    <p:sldId id="329" r:id="rId84"/>
    <p:sldId id="328" r:id="rId85"/>
    <p:sldId id="366" r:id="rId86"/>
    <p:sldId id="415" r:id="rId87"/>
    <p:sldId id="416" r:id="rId88"/>
    <p:sldId id="400" r:id="rId89"/>
  </p:sldIdLst>
  <p:sldSz cx="12192000" cy="6858000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  <a:srgbClr val="BAA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C967-1962-4343-AD60-FB048B878D80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333F-A151-4DAE-A844-47E0F8193E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8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8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3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31/07/19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0DAF8571-8C4E-4BC1-BD98-C7FBEE7A4E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7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86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316" y="733465"/>
            <a:ext cx="109517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FÓRUM MUNICIPAL DE EDUCAÇÃO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46249" y="2116217"/>
            <a:ext cx="8697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8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VII CONFERÊNCIA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920613" y="4143375"/>
            <a:ext cx="235077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4348163"/>
            <a:ext cx="120967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348163"/>
            <a:ext cx="1193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7275" y="5803900"/>
            <a:ext cx="22526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PREFEITURA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PIRASSUNUNGA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63025" y="5756275"/>
            <a:ext cx="2151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SECRETARIA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19214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2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863838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11259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0965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2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38401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14905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Alfabetizar todas as crianças, no máximo, até o final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do 3º (terceiro) ano do ensino fundamental.</a:t>
            </a:r>
          </a:p>
        </p:txBody>
      </p:sp>
    </p:spTree>
    <p:extLst>
      <p:ext uri="{BB962C8B-B14F-4D97-AF65-F5344CB8AC3E}">
        <p14:creationId xmlns:p14="http://schemas.microsoft.com/office/powerpoint/2010/main" val="3592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32866"/>
              </p:ext>
            </p:extLst>
          </p:nvPr>
        </p:nvGraphicFramePr>
        <p:xfrm>
          <a:off x="424032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22265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Alunos matriculados no 3º ano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7089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12290"/>
              </p:ext>
            </p:extLst>
          </p:nvPr>
        </p:nvGraphicFramePr>
        <p:xfrm>
          <a:off x="4230587" y="2178738"/>
          <a:ext cx="3686497" cy="390009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3874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Alunos matriculados no 3º ano alfabetizados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51261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há informações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68656"/>
              </p:ext>
            </p:extLst>
          </p:nvPr>
        </p:nvGraphicFramePr>
        <p:xfrm>
          <a:off x="8019338" y="2176592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5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96494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115724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18565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5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92730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baseline="0" dirty="0">
                          <a:effectLst/>
                        </a:rPr>
                        <a:t>Sugestão para redefinições no texto</a:t>
                      </a:r>
                      <a:br>
                        <a:rPr lang="pt-BR" sz="4800" u="none" strike="noStrike" baseline="0" dirty="0">
                          <a:effectLst/>
                        </a:rPr>
                      </a:br>
                      <a:r>
                        <a:rPr lang="pt-BR" sz="4800" u="none" strike="noStrike" baseline="0" dirty="0">
                          <a:effectLst/>
                        </a:rPr>
                        <a:t>da estratégia 5.5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baseline="0" dirty="0">
                          <a:effectLst/>
                        </a:rPr>
                        <a:t>Sem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4879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5 – Estratégia 5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Apoiar a alfabetização de crianças do campo e de populações itinerantes, com a produção de </a:t>
            </a:r>
            <a:r>
              <a:rPr lang="pt-BR" sz="2400" dirty="0">
                <a:solidFill>
                  <a:srgbClr val="FF0000"/>
                </a:solidFill>
              </a:rPr>
              <a:t>materiais didáticos específicos;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Apoiar a alfabetização de crianças do campo e de populações itinerantes, com a utilização do </a:t>
            </a:r>
            <a:r>
              <a:rPr lang="pt-BR" sz="2400" dirty="0">
                <a:solidFill>
                  <a:srgbClr val="FF0000"/>
                </a:solidFill>
              </a:rPr>
              <a:t>mesmo material didático da rede em questão </a:t>
            </a:r>
            <a:r>
              <a:rPr lang="pt-BR" dirty="0">
                <a:solidFill>
                  <a:srgbClr val="FF0000"/>
                </a:solidFill>
              </a:rPr>
              <a:t>(PNLD 2018)</a:t>
            </a:r>
            <a:r>
              <a:rPr lang="pt-BR" sz="2400" dirty="0">
                <a:solidFill>
                  <a:srgbClr val="FF0000"/>
                </a:solidFill>
              </a:rPr>
              <a:t>;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.......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6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Oferecer educação em tempo integral em, no mínimo, 50% (cinquenta por cento) das escolas públicas, de forma a atender, pelo menos, 25% (vinte e cinco por cento) dos alunos da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2228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6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487830"/>
              </p:ext>
            </p:extLst>
          </p:nvPr>
        </p:nvGraphicFramePr>
        <p:xfrm>
          <a:off x="424032" y="2178739"/>
          <a:ext cx="3686497" cy="209580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8609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escolas públicas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234889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89727"/>
              </p:ext>
            </p:extLst>
          </p:nvPr>
        </p:nvGraphicFramePr>
        <p:xfrm>
          <a:off x="4230587" y="2178739"/>
          <a:ext cx="3686497" cy="209580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1857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escolas públicas de tempo integral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98844"/>
              </p:ext>
            </p:extLst>
          </p:nvPr>
        </p:nvGraphicFramePr>
        <p:xfrm>
          <a:off x="424032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111800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alunos na Educação Básica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38405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9.749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89627"/>
              </p:ext>
            </p:extLst>
          </p:nvPr>
        </p:nvGraphicFramePr>
        <p:xfrm>
          <a:off x="4230587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alunos matriculados em período integral em escolas públicas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2.922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413BC68-6E8C-40AF-A139-BC73C9209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1674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r>
                        <a:rPr lang="pt-BR" sz="3600" u="none" strike="noStrike" dirty="0">
                          <a:effectLst/>
                        </a:rPr>
                        <a:t>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6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71964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17860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4902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Educação Infantil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CRISTIANE ARAÚJO DE OLIVEIRA</a:t>
            </a:r>
          </a:p>
        </p:txBody>
      </p:sp>
    </p:spTree>
    <p:extLst>
      <p:ext uri="{BB962C8B-B14F-4D97-AF65-F5344CB8AC3E}">
        <p14:creationId xmlns:p14="http://schemas.microsoft.com/office/powerpoint/2010/main" val="9728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6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20822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80511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Médio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ELIANA DE FÁTIMA QUIRINO</a:t>
            </a:r>
          </a:p>
        </p:txBody>
      </p:sp>
    </p:spTree>
    <p:extLst>
      <p:ext uri="{BB962C8B-B14F-4D97-AF65-F5344CB8AC3E}">
        <p14:creationId xmlns:p14="http://schemas.microsoft.com/office/powerpoint/2010/main" val="20906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até 2016, o atendimento escolar para toda a população de 15 (quinze) a 17 (dezessete) anos e elevar, até o final do período de vigência deste PME, a taxa líquida de matrículas no ensino médio para 85% (oitenta e cinco por cento).</a:t>
            </a:r>
          </a:p>
        </p:txBody>
      </p:sp>
    </p:spTree>
    <p:extLst>
      <p:ext uri="{BB962C8B-B14F-4D97-AF65-F5344CB8AC3E}">
        <p14:creationId xmlns:p14="http://schemas.microsoft.com/office/powerpoint/2010/main" val="39981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35043"/>
              </p:ext>
            </p:extLst>
          </p:nvPr>
        </p:nvGraphicFramePr>
        <p:xfrm>
          <a:off x="424032" y="2178738"/>
          <a:ext cx="3718419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718419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9677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15 a 17 anos em 2016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96774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2.819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95792"/>
              </p:ext>
            </p:extLst>
          </p:nvPr>
        </p:nvGraphicFramePr>
        <p:xfrm>
          <a:off x="4230587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9677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matriculados no E.M. em 2016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96774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FD85E05-6B54-4BA4-8EAD-4CAF70596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68602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</a:t>
                      </a:r>
                      <a:r>
                        <a:rPr lang="pt-BR" sz="4000" u="none" strike="noStrike" dirty="0">
                          <a:effectLst/>
                        </a:rPr>
                        <a:t>(menor que 50%)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3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165616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60881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6962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0279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876884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3"/>
            <a:ext cx="10993546" cy="235064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Fomentar e garantir a qualidade da educação básica em todas as etapas e modalidades, com melhoria do fluxo escolar e da aprendizagem de modo a atingir as seguintes médias municipais para o </a:t>
            </a:r>
            <a:r>
              <a:rPr lang="pt-BR" sz="2400" dirty="0" err="1">
                <a:solidFill>
                  <a:schemeClr val="bg1"/>
                </a:solidFill>
              </a:rPr>
              <a:t>Ideb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  <a:endParaRPr lang="pt-B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58586"/>
              </p:ext>
            </p:extLst>
          </p:nvPr>
        </p:nvGraphicFramePr>
        <p:xfrm>
          <a:off x="5131491" y="5004365"/>
          <a:ext cx="5939155" cy="1215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049145">
                  <a:extLst>
                    <a:ext uri="{9D8B030D-6E8A-4147-A177-3AD203B41FA5}">
                      <a16:colId xmlns:a16="http://schemas.microsoft.com/office/drawing/2014/main" val="113456866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492998841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1259423405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3023977225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3839238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IDEB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2021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57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Anos iniciais do ensino fundamental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54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Anos finais do ensino fundamental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214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Ensino médio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9383911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1191" y="5517413"/>
            <a:ext cx="439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(NR) - Alterado pela Lei Municipal Nº 5.162,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de 20 de setembro 2017.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853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42527"/>
              </p:ext>
            </p:extLst>
          </p:nvPr>
        </p:nvGraphicFramePr>
        <p:xfrm>
          <a:off x="424032" y="2178739"/>
          <a:ext cx="3686497" cy="418342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226136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IDEB do Ensino Fundamental no município em 2017 (Incluir todas redes participantes do IDEB)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92206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</a:t>
                      </a:r>
                      <a:r>
                        <a:rPr lang="pt-BR" sz="2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 Iniciais do EF</a:t>
                      </a:r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 </a:t>
                      </a:r>
                      <a:r>
                        <a:rPr lang="pt-BR" sz="2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 Finais do EF.</a:t>
                      </a:r>
                    </a:p>
                    <a:p>
                      <a:pPr marL="0" algn="r" defTabSz="457200" rtl="0" eaLnBrk="1" fontAlgn="b" latinLnBrk="0" hangingPunct="1"/>
                      <a:endParaRPr lang="pt-BR" sz="2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27337"/>
              </p:ext>
            </p:extLst>
          </p:nvPr>
        </p:nvGraphicFramePr>
        <p:xfrm>
          <a:off x="4230587" y="2178738"/>
          <a:ext cx="3686497" cy="41834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58239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IDEB do Ensino Médio no município em 2017 (Incluir todas redes participantes do IDEB)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601029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BDE2735-89FF-426F-AF35-B082D434B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32246"/>
              </p:ext>
            </p:extLst>
          </p:nvPr>
        </p:nvGraphicFramePr>
        <p:xfrm>
          <a:off x="8044405" y="2178739"/>
          <a:ext cx="3696144" cy="4183424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734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3099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r>
                        <a:rPr lang="pt-BR" sz="3600" u="none" strike="noStrike" dirty="0">
                          <a:effectLst/>
                        </a:rPr>
                        <a:t>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7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8841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165173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6386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7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00486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4662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até 2016, a educação infantil na pré-escola para as crianças de 4 (quatro) a 5 (cinco) anos de idade e ampliar a oferta de educação infantil em creches de forma a atender, no mínimo, 50% (cinquenta por cento) das crianças de até 3 (três) anos até o final da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439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Atendimento Educacional Especializado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 </a:t>
            </a:r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Marielen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AParecida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Rocha Del bel</a:t>
            </a:r>
          </a:p>
        </p:txBody>
      </p:sp>
    </p:spTree>
    <p:extLst>
      <p:ext uri="{BB962C8B-B14F-4D97-AF65-F5344CB8AC3E}">
        <p14:creationId xmlns:p14="http://schemas.microsoft.com/office/powerpoint/2010/main" val="3110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para a população de 4 (quatro) a 17 (dezessete) anos com deficiência, transtornos globais do desenvolvimento e altas habilidades ou superdotação, o acesso à educação básica e ao atendimento educacional especializado, preferencialmente na rede regular de ensino, com a garantia de sistema educacional inclusivo, de salas de recursos multifuncionais, classes, escolas ou serviços especializados, públicos ou conveniados.</a:t>
            </a:r>
          </a:p>
        </p:txBody>
      </p:sp>
    </p:spTree>
    <p:extLst>
      <p:ext uri="{BB962C8B-B14F-4D97-AF65-F5344CB8AC3E}">
        <p14:creationId xmlns:p14="http://schemas.microsoft.com/office/powerpoint/2010/main" val="748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56536"/>
              </p:ext>
            </p:extLst>
          </p:nvPr>
        </p:nvGraphicFramePr>
        <p:xfrm>
          <a:off x="424032" y="2178738"/>
          <a:ext cx="3686497" cy="211726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10793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69041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28990"/>
              </p:ext>
            </p:extLst>
          </p:nvPr>
        </p:nvGraphicFramePr>
        <p:xfrm>
          <a:off x="4230587" y="2178742"/>
          <a:ext cx="3686497" cy="211725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550150">
                <a:tc>
                  <a:txBody>
                    <a:bodyPr/>
                    <a:lstStyle/>
                    <a:p>
                      <a:pPr marL="0" algn="just" defTabSz="4572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 atendidas na rede regular de ensino por profissional especializado e recursos adaptados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56710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23876"/>
              </p:ext>
            </p:extLst>
          </p:nvPr>
        </p:nvGraphicFramePr>
        <p:xfrm>
          <a:off x="424032" y="4357816"/>
          <a:ext cx="7493052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algn="just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 atendidas em Escola Especializada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75833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4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54905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518201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905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4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56857"/>
              </p:ext>
            </p:extLst>
          </p:nvPr>
        </p:nvGraphicFramePr>
        <p:xfrm>
          <a:off x="443345" y="2178740"/>
          <a:ext cx="11297204" cy="435962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 MANTIDO.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3252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53911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4 – Estratégia 2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400" dirty="0"/>
              <a:t>Realizar busca ativa e ofertar atendimento à demanda manifesta pela família de crianças de</a:t>
            </a:r>
            <a:br>
              <a:rPr lang="pt-BR" sz="2400" dirty="0"/>
            </a:br>
            <a:r>
              <a:rPr lang="pt-BR" sz="2400" dirty="0"/>
              <a:t>0 (zero) a 3 (três) anos com deficiência, transtornos globais do desenvolvimento e altas habilidades ou superdotação em parceria com as instituições comunitárias, confessionais, filantrópicas sem fins lucrativos e com a Secretaria Municipal de Saúde;” (NR) - Alterado pela Lei Municipal Nº 5.162, de 20 de setembro 2017.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56239" cy="2934999"/>
          </a:xfrm>
        </p:spPr>
        <p:txBody>
          <a:bodyPr>
            <a:normAutofit fontScale="85000" lnSpcReduction="10000"/>
          </a:bodyPr>
          <a:lstStyle/>
          <a:p>
            <a:r>
              <a:rPr lang="pt-BR" sz="2400" dirty="0"/>
              <a:t>Atender à demanda manifesta pela família de crianças de 0 (zero) a 3 (três) anos com deficiência, transtornos globais do desenvolvimento e altas habilidades ou superdotação em parceria com as instituições comunitárias, confessionais, filantrópicas sem fins lucrativos e com a Secretaria Municipal de Saúde.</a:t>
            </a:r>
            <a:br>
              <a:rPr lang="pt-BR" sz="2400" dirty="0"/>
            </a:br>
            <a:endParaRPr lang="pt-BR" sz="2400" dirty="0"/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073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Educação de Jovens e Adultos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FÁTIMA GONÇALVES DOS SANTOS DAS DORES</a:t>
            </a:r>
          </a:p>
        </p:txBody>
      </p:sp>
    </p:spTree>
    <p:extLst>
      <p:ext uri="{BB962C8B-B14F-4D97-AF65-F5344CB8AC3E}">
        <p14:creationId xmlns:p14="http://schemas.microsoft.com/office/powerpoint/2010/main" val="32044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Elevar a escolaridade média da população de 18 (dezoito) a 29 (vinte e nove) anos, de modo a alcançar, no mínimo, 12 (doze) anos de estudo no último ano de vigência deste Plano, para as populações do campo e dos 25% (vinte e cinco por cento) mais pobres, e igualar a escolaridade média entre negros e não negros declarados à Fundação Instituto Brasileiro de Geografia e Estatística - IBGE.</a:t>
            </a:r>
          </a:p>
        </p:txBody>
      </p:sp>
    </p:spTree>
    <p:extLst>
      <p:ext uri="{BB962C8B-B14F-4D97-AF65-F5344CB8AC3E}">
        <p14:creationId xmlns:p14="http://schemas.microsoft.com/office/powerpoint/2010/main" val="40520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328541"/>
              </p:ext>
            </p:extLst>
          </p:nvPr>
        </p:nvGraphicFramePr>
        <p:xfrm>
          <a:off x="424033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7317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de 18 a 29 anos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30481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44695"/>
              </p:ext>
            </p:extLst>
          </p:nvPr>
        </p:nvGraphicFramePr>
        <p:xfrm>
          <a:off x="3280764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do campo de 18 a 29 anos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46203"/>
              </p:ext>
            </p:extLst>
          </p:nvPr>
        </p:nvGraphicFramePr>
        <p:xfrm>
          <a:off x="424033" y="5323677"/>
          <a:ext cx="11298159" cy="129879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1298159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não negra de 18 a 29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45727"/>
              </p:ext>
            </p:extLst>
          </p:nvPr>
        </p:nvGraphicFramePr>
        <p:xfrm>
          <a:off x="6137495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63595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dentre os 25% mais pobres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40061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43492"/>
              </p:ext>
            </p:extLst>
          </p:nvPr>
        </p:nvGraphicFramePr>
        <p:xfrm>
          <a:off x="8994227" y="2178738"/>
          <a:ext cx="2727965" cy="303656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7262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negra de 18 a 29 anos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131036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8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487268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59358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10362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417762"/>
              </p:ext>
            </p:extLst>
          </p:nvPr>
        </p:nvGraphicFramePr>
        <p:xfrm>
          <a:off x="424032" y="2178739"/>
          <a:ext cx="3686497" cy="21221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na idade pré-escolar (4 a 5 anos):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>
                          <a:effectLst/>
                        </a:rPr>
                        <a:t>1.933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49366"/>
              </p:ext>
            </p:extLst>
          </p:nvPr>
        </p:nvGraphicFramePr>
        <p:xfrm>
          <a:off x="4230587" y="2178739"/>
          <a:ext cx="3686497" cy="21221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matriculada na Pré-Escola</a:t>
                      </a:r>
                      <a:r>
                        <a:rPr lang="pt-BR" sz="2400" u="none" strike="noStrike" baseline="0" dirty="0">
                          <a:effectLst/>
                        </a:rPr>
                        <a:t> </a:t>
                      </a:r>
                      <a:br>
                        <a:rPr lang="pt-BR" sz="2400" u="none" strike="noStrike" baseline="0" dirty="0">
                          <a:effectLst/>
                        </a:rPr>
                      </a:br>
                      <a:r>
                        <a:rPr lang="pt-BR" sz="2400" u="none" strike="noStrike" dirty="0">
                          <a:effectLst/>
                        </a:rPr>
                        <a:t>(4 a 5 anos) 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>
                          <a:effectLst/>
                        </a:rPr>
                        <a:t>1.869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79920"/>
              </p:ext>
            </p:extLst>
          </p:nvPr>
        </p:nvGraphicFramePr>
        <p:xfrm>
          <a:off x="424032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na idade de 0 a 3 anos: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>
                          <a:effectLst/>
                        </a:rPr>
                        <a:t>3.510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20154"/>
              </p:ext>
            </p:extLst>
          </p:nvPr>
        </p:nvGraphicFramePr>
        <p:xfrm>
          <a:off x="4230587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Número de matrículas em Pirassununga de crianças de  0 a 3 anos: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>
                          <a:effectLst/>
                        </a:rPr>
                        <a:t>1.376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37448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r>
                        <a:rPr lang="pt-BR" sz="3600" u="none" strike="noStrike" dirty="0">
                          <a:effectLst/>
                        </a:rPr>
                        <a:t>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3969"/>
              </p:ext>
            </p:extLst>
          </p:nvPr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75401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35193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997074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Elevar a taxa de alfabetização da população com 15 (quinze) anos ou mais para 98% (noventa e oito por cento), bem como erradicar o analfabetismo absoluto e reduzir em 50% (cinquenta por cento) a taxa de analfabetismo funcional, até o final da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8376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47663"/>
              </p:ext>
            </p:extLst>
          </p:nvPr>
        </p:nvGraphicFramePr>
        <p:xfrm>
          <a:off x="424033" y="2178739"/>
          <a:ext cx="2727965" cy="305835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8028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no município com 15 anos ou mais (antes de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17431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26867"/>
              </p:ext>
            </p:extLst>
          </p:nvPr>
        </p:nvGraphicFramePr>
        <p:xfrm>
          <a:off x="3280764" y="2178738"/>
          <a:ext cx="2727965" cy="305253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90001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no município com 15 anos ou mais (em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93392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6069"/>
              </p:ext>
            </p:extLst>
          </p:nvPr>
        </p:nvGraphicFramePr>
        <p:xfrm>
          <a:off x="424034" y="5323677"/>
          <a:ext cx="5584696" cy="14640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6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população analfabeta-funcional antes de 2015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07778"/>
              </p:ext>
            </p:extLst>
          </p:nvPr>
        </p:nvGraphicFramePr>
        <p:xfrm>
          <a:off x="6137495" y="2178737"/>
          <a:ext cx="2727965" cy="305253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89395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absolutos no município com 15 anos ou mais (antes de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15858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42592"/>
              </p:ext>
            </p:extLst>
          </p:nvPr>
        </p:nvGraphicFramePr>
        <p:xfrm>
          <a:off x="8994227" y="2178738"/>
          <a:ext cx="2727965" cy="305253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8939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absolutos no município com 15 anos ou mais (em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115858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32498"/>
              </p:ext>
            </p:extLst>
          </p:nvPr>
        </p:nvGraphicFramePr>
        <p:xfrm>
          <a:off x="6137496" y="5323677"/>
          <a:ext cx="5584696" cy="14640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6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população analfabeta-funcional em 2015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5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9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44069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914657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4256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5159865-111D-4D7A-B9D6-C8176FFDD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97753"/>
              </p:ext>
            </p:extLst>
          </p:nvPr>
        </p:nvGraphicFramePr>
        <p:xfrm>
          <a:off x="450574" y="2178739"/>
          <a:ext cx="11289975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89975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</a:t>
                      </a:r>
                    </a:p>
                    <a:p>
                      <a:pPr algn="ctr" fontAlgn="b"/>
                      <a:r>
                        <a:rPr lang="pt-BR" sz="4000" u="none" strike="noStrike" dirty="0">
                          <a:effectLst/>
                        </a:rPr>
                        <a:t>(menor que 50%)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29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72544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289888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Profissionalizante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DELEGADAO: NÃO DEFINIDO</a:t>
            </a:r>
          </a:p>
        </p:txBody>
      </p:sp>
    </p:spTree>
    <p:extLst>
      <p:ext uri="{BB962C8B-B14F-4D97-AF65-F5344CB8AC3E}">
        <p14:creationId xmlns:p14="http://schemas.microsoft.com/office/powerpoint/2010/main" val="12277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Oferecer, no mínimo, 10% (dez por cento) das matrículas de educação de jovens e adultos, nos ensinos fundamental e médio, na forma integrada à educação profissional.” </a:t>
            </a:r>
            <a:r>
              <a:rPr lang="pt-BR" sz="2400" dirty="0">
                <a:solidFill>
                  <a:schemeClr val="bg1"/>
                </a:solidFill>
              </a:rPr>
              <a:t>(NR) - Alterado pela Lei Municipal Nº 5.162, de 20 de setembro 2017.</a:t>
            </a:r>
          </a:p>
        </p:txBody>
      </p:sp>
    </p:spTree>
    <p:extLst>
      <p:ext uri="{BB962C8B-B14F-4D97-AF65-F5344CB8AC3E}">
        <p14:creationId xmlns:p14="http://schemas.microsoft.com/office/powerpoint/2010/main" val="7841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10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11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93299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69279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1552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10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54004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Cooperar para a expansão das matrículas da educação profissional técnica de nível médio.</a:t>
            </a:r>
          </a:p>
        </p:txBody>
      </p:sp>
    </p:spTree>
    <p:extLst>
      <p:ext uri="{BB962C8B-B14F-4D97-AF65-F5344CB8AC3E}">
        <p14:creationId xmlns:p14="http://schemas.microsoft.com/office/powerpoint/2010/main" val="31605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11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74507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11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06743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Superior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RITA DE CASSIA MEDEIROS GOMES</a:t>
            </a:r>
          </a:p>
        </p:txBody>
      </p:sp>
    </p:spTree>
    <p:extLst>
      <p:ext uri="{BB962C8B-B14F-4D97-AF65-F5344CB8AC3E}">
        <p14:creationId xmlns:p14="http://schemas.microsoft.com/office/powerpoint/2010/main" val="1226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Cooperar com as instituições públicas e estabelecer parcerias com as instituições privadas, de ensino superior, visando à ampliação da oferta de vagas neste nível de ensino, no município.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(NR) - Alterado pela Lei Municipal Nº 5.162, de 20 de setembro 2017.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12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97453"/>
              </p:ext>
            </p:extLst>
          </p:nvPr>
        </p:nvGraphicFramePr>
        <p:xfrm>
          <a:off x="443345" y="2178739"/>
          <a:ext cx="7464283" cy="417054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464283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417054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instituída parceria com governo federal, estadual ou com instituições privadas para oferta de Ensino Superior no </a:t>
                      </a:r>
                      <a:r>
                        <a:rPr lang="pt-BR" sz="2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municipio</a:t>
                      </a:r>
                      <a:r>
                        <a:rPr lang="pt-BR" sz="2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0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Universitário Anhanguera Pirassununga - </a:t>
                      </a:r>
                      <a:r>
                        <a:rPr lang="pt-BR" sz="2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Univesp</a:t>
                      </a:r>
                      <a:r>
                        <a:rPr lang="pt-BR" sz="2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(Universidade Virtual do Estado do Estado de São Paulo); Universidade de São Paulo; </a:t>
                      </a:r>
                      <a:r>
                        <a:rPr lang="pt-BR" sz="2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Fatece</a:t>
                      </a:r>
                      <a:r>
                        <a:rPr lang="pt-BR" sz="2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Faculdade de Agrimensura.</a:t>
                      </a:r>
                      <a:endParaRPr lang="pt-BR" sz="66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595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87601D2-E985-4D62-A99F-3E3E51C84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68591"/>
              </p:ext>
            </p:extLst>
          </p:nvPr>
        </p:nvGraphicFramePr>
        <p:xfrm>
          <a:off x="8044405" y="2178739"/>
          <a:ext cx="3696144" cy="417054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70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299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r>
                        <a:rPr lang="pt-BR" sz="3600" u="none" strike="noStrike" dirty="0">
                          <a:effectLst/>
                        </a:rPr>
                        <a:t>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12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540267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483184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1106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12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57363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56655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Magistério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 SUELEN MILENE APARECIDA DOS SANTOS BARBOSA</a:t>
            </a:r>
          </a:p>
        </p:txBody>
      </p:sp>
    </p:spTree>
    <p:extLst>
      <p:ext uri="{BB962C8B-B14F-4D97-AF65-F5344CB8AC3E}">
        <p14:creationId xmlns:p14="http://schemas.microsoft.com/office/powerpoint/2010/main" val="17233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02277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96809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Colaborar com a União e o Estado para garantir a execução da política nacional de formação dos profissionais da educação de que tratam os incisos I, II e III do caput do art. 61 da Lei no 9.394, de 20 de dezembro de 1996, assegurado que todos os professores e as professoras da educação básica possuam formação específica de nível superior, obtida em curso de licenciatura na área de conhecimento em que atuam.</a:t>
            </a:r>
          </a:p>
        </p:txBody>
      </p:sp>
    </p:spTree>
    <p:extLst>
      <p:ext uri="{BB962C8B-B14F-4D97-AF65-F5344CB8AC3E}">
        <p14:creationId xmlns:p14="http://schemas.microsoft.com/office/powerpoint/2010/main" val="2596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775909"/>
              </p:ext>
            </p:extLst>
          </p:nvPr>
        </p:nvGraphicFramePr>
        <p:xfrm>
          <a:off x="424032" y="2178739"/>
          <a:ext cx="3686497" cy="442812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258272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professores no município (contemplando toda a educação e as redes publicas e privada)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84540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endParaRPr lang="pt-BR" sz="2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69187"/>
              </p:ext>
            </p:extLst>
          </p:nvPr>
        </p:nvGraphicFramePr>
        <p:xfrm>
          <a:off x="4230587" y="2178738"/>
          <a:ext cx="3686497" cy="442812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83068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professores no município (contemplando toda a educação e as redes publicas e privada) com formação superior em área compatível com a de atuação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597441"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B6AED18-F711-48CD-9795-7D228189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24910"/>
              </p:ext>
            </p:extLst>
          </p:nvPr>
        </p:nvGraphicFramePr>
        <p:xfrm>
          <a:off x="8044405" y="2178739"/>
          <a:ext cx="3696144" cy="4428123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924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5035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r>
                        <a:rPr lang="pt-BR" sz="3600" u="none" strike="noStrike" dirty="0">
                          <a:effectLst/>
                        </a:rPr>
                        <a:t>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2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13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94791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2617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1231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96310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Fomentar e viabilizar a formação de professores da educação básica, em nível de pós-graduação e garantir a todos os profissionais da educação básica formação continuada em sua área de atuação, considerando as necessidades, demandas e contextualizações dos sistemas de ensino. </a:t>
            </a:r>
            <a:r>
              <a:rPr lang="pt-BR" sz="2100" dirty="0">
                <a:solidFill>
                  <a:schemeClr val="bg1"/>
                </a:solidFill>
              </a:rPr>
              <a:t>(NR) - Alterado pela Lei Municipal Nº 5.162, de 20 de setembro 2017.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79116"/>
              </p:ext>
            </p:extLst>
          </p:nvPr>
        </p:nvGraphicFramePr>
        <p:xfrm>
          <a:off x="424033" y="2178740"/>
          <a:ext cx="2727965" cy="30365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99549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ofertado, de maneira direta ou por intermédio de parceria, curso de Pós-graduação aos professores de Educação Básica no município? Quais? (Liste e descreva).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04107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99325"/>
              </p:ext>
            </p:extLst>
          </p:nvPr>
        </p:nvGraphicFramePr>
        <p:xfrm>
          <a:off x="3280764" y="2178737"/>
          <a:ext cx="2727965" cy="305280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022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TODOS profissionais da Educação Básica (incluindo docentes) atuantes no município, nas redes publicas e privada.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73705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informação</a:t>
                      </a:r>
                      <a:endParaRPr lang="pt-BR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99319"/>
              </p:ext>
            </p:extLst>
          </p:nvPr>
        </p:nvGraphicFramePr>
        <p:xfrm>
          <a:off x="424033" y="5323677"/>
          <a:ext cx="11298159" cy="129879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1298159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profissionais da educação básica</a:t>
                      </a:r>
                      <a:r>
                        <a:rPr lang="pt-BR" sz="240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formação continuada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 quantitativa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10717"/>
              </p:ext>
            </p:extLst>
          </p:nvPr>
        </p:nvGraphicFramePr>
        <p:xfrm>
          <a:off x="6137495" y="2178739"/>
          <a:ext cx="2727965" cy="30365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99551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TODOS profissionais da Educação Básica (incluindo docentes) atuantes no município, nas redes publicas e privada participantes de cursos de formação continuada.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04105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0870"/>
              </p:ext>
            </p:extLst>
          </p:nvPr>
        </p:nvGraphicFramePr>
        <p:xfrm>
          <a:off x="8994227" y="2178738"/>
          <a:ext cx="2727965" cy="303656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46844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profissionais da educação básica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156812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07360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14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84239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992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2861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97826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</a:p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68390"/>
      </p:ext>
    </p:extLst>
  </p:cSld>
  <p:clrMapOvr>
    <a:masterClrMapping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Valorizar os profissionais do magistério das redes públicas de educação básica de forma a equiparar seu rendimento médio ao dos demais profissionais com escolaridade equivalente, até o final do sexto ano de vigência deste PNE.</a:t>
            </a:r>
          </a:p>
        </p:txBody>
      </p:sp>
    </p:spTree>
    <p:extLst>
      <p:ext uri="{BB962C8B-B14F-4D97-AF65-F5344CB8AC3E}">
        <p14:creationId xmlns:p14="http://schemas.microsoft.com/office/powerpoint/2010/main" val="1172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Fundamental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MÁRCIA DOS SANTOS LOURENÇO TURATTI</a:t>
            </a:r>
          </a:p>
        </p:txBody>
      </p:sp>
    </p:spTree>
    <p:extLst>
      <p:ext uri="{BB962C8B-B14F-4D97-AF65-F5344CB8AC3E}">
        <p14:creationId xmlns:p14="http://schemas.microsoft.com/office/powerpoint/2010/main" val="32412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03961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30788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Salarial dos profissionais com escolaridade equivalente</a:t>
                      </a:r>
                      <a:b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 do magistério </a:t>
                      </a:r>
                      <a:b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Formação em Nível Superior)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85665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R$ 6.182,17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62386"/>
              </p:ext>
            </p:extLst>
          </p:nvPr>
        </p:nvGraphicFramePr>
        <p:xfrm>
          <a:off x="4230587" y="2178739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9551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Salarial(atual) dos profissionais do magistério atuantes nas redes públicas em Pirassununga, para os quais a exigência de ingresso foi o Ensino Superior.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9803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R$ 3.455,00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459BDA9-7855-4D64-93EB-ED126F4A6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68190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</a:t>
                      </a:r>
                      <a:r>
                        <a:rPr lang="pt-BR" sz="4000" u="none" strike="noStrike" dirty="0">
                          <a:effectLst/>
                        </a:rPr>
                        <a:t>(menor que 50%)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15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82493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6073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15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62113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9336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Assegurar, no prazo de 2 (dois) anos, a revisão de plano de carreira para os  profissionais da educação básica da rede municipal de ensino, e ainda, ofertar cooperação técnica às instituições privadas de educação básica para instituição ou revisão de plano de carreira de seus profissionais, em qualquer caso, tomando como referência o piso salarial nacional profissional, definido em lei federal, nos termos do inciso VIII do art. 206 da Constituição Federal.</a:t>
            </a:r>
          </a:p>
        </p:txBody>
      </p:sp>
    </p:spTree>
    <p:extLst>
      <p:ext uri="{BB962C8B-B14F-4D97-AF65-F5344CB8AC3E}">
        <p14:creationId xmlns:p14="http://schemas.microsoft.com/office/powerpoint/2010/main" val="21010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16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23990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30788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revisão do plano de carreira nos últimos dois anos, tomando como referência o piso salarial nacional profissional, definido em lei federal, nos termos do inciso VIII do art. 206 da Constituição Federal?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85665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97757"/>
              </p:ext>
            </p:extLst>
          </p:nvPr>
        </p:nvGraphicFramePr>
        <p:xfrm>
          <a:off x="4230587" y="2178739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29551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cooperação técnica às instituições privadas de educação básica para instituição ou revisão do plano de carreira nos últimos dois anos, tomando como referência o piso salarial nacional profissional, definido em lei federal, nos termos do inciso VIII do art. 206 da Constituição Federal?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9803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0EA8235-7A46-4222-B28F-8B58563FA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28816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</a:t>
                      </a:r>
                      <a:r>
                        <a:rPr lang="pt-BR" sz="4000" u="none" strike="noStrike" dirty="0">
                          <a:effectLst/>
                        </a:rPr>
                        <a:t>(menor que 50%)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16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069074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9249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16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97881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975381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Gestão e Financiamento da Educação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NATHALIA MARTINS PIMENTA ZANETTI</a:t>
            </a:r>
          </a:p>
        </p:txBody>
      </p:sp>
    </p:spTree>
    <p:extLst>
      <p:ext uri="{BB962C8B-B14F-4D97-AF65-F5344CB8AC3E}">
        <p14:creationId xmlns:p14="http://schemas.microsoft.com/office/powerpoint/2010/main" val="42431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Assegurar condições, em mesmo prazo previsto pelo PNE, para a efetivação da gestão democrática da educação, considerando critérios técnicos de mérito e desempenho, bem como consulta pública à comunidade escolar e à sociedade civil organizada, no âmbito da educação pública, prevendo apoio técnico da União para tanto. </a:t>
            </a:r>
            <a:r>
              <a:rPr lang="pt-BR" sz="2300" dirty="0">
                <a:solidFill>
                  <a:schemeClr val="bg1"/>
                </a:solidFill>
              </a:rPr>
              <a:t>(NR) - Alterado pela Lei Municipal Nº 5.162, de 20 de setembro 2017.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766131"/>
              </p:ext>
            </p:extLst>
          </p:nvPr>
        </p:nvGraphicFramePr>
        <p:xfrm>
          <a:off x="424033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 mecanismo técnico-democráticos de provimento do cargo de Diretor de Escola?</a:t>
                      </a:r>
                    </a:p>
                    <a:p>
                      <a:pPr marL="0" algn="l" defTabSz="457200" rtl="0" eaLnBrk="1" fontAlgn="b" latinLnBrk="0" hangingPunct="1"/>
                      <a:endParaRPr lang="pt-BR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endParaRPr lang="pt-BR" sz="2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80652"/>
              </p:ext>
            </p:extLst>
          </p:nvPr>
        </p:nvGraphicFramePr>
        <p:xfrm>
          <a:off x="3280764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Conselho Municipais em Educação atuantes e sua atuação tem caráter consultivo, deliberativo e normativa?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PARCIALMENTE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90188"/>
              </p:ext>
            </p:extLst>
          </p:nvPr>
        </p:nvGraphicFramePr>
        <p:xfrm>
          <a:off x="424033" y="4296032"/>
          <a:ext cx="5584697" cy="232644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7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111323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mecanismo legais ou tácitos (locais) que aludam a gestão democrática do ensino nas escolas públicas municipais? Quais? Listar!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121320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as Associações de Pais e Mestres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47743"/>
              </p:ext>
            </p:extLst>
          </p:nvPr>
        </p:nvGraphicFramePr>
        <p:xfrm>
          <a:off x="6137495" y="4296032"/>
          <a:ext cx="5584697" cy="232644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7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7152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Foram realizadas ações com vistas a instituição da Gestão Democrática do Ensino no contexto deste PME? Quais?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161118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andamento, as constituições dos Conselhos Escolares e o incentivo de participação dos</a:t>
                      </a:r>
                      <a:br>
                        <a:rPr lang="pt-BR" sz="2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Conselhos de Controle Social.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19893"/>
              </p:ext>
            </p:extLst>
          </p:nvPr>
        </p:nvGraphicFramePr>
        <p:xfrm>
          <a:off x="6137495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6810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Conselhos Escolares ativos?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299875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NÃO, EM MAIS DE 70% DAS ESCOLAS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75069"/>
              </p:ext>
            </p:extLst>
          </p:nvPr>
        </p:nvGraphicFramePr>
        <p:xfrm>
          <a:off x="8994227" y="2178739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elaboração do Projeto Político Pedagógico das escolas contempla ampla participação da comunidade escolar?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 o ensino fundamental de 9 (nove) anos para toda a população de 6 (seis) a 14 (quatorze) anos e garantir que pelo menos 95% (noventa e cinco por cento) dos alunos concluam essa etapa na idade recomendada, até o último ano de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7986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17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29947"/>
              </p:ext>
            </p:extLst>
          </p:nvPr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(menor que 50%)</a:t>
                      </a:r>
                    </a:p>
                  </a:txBody>
                  <a:tcPr marL="9525" marR="9525" marT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296086"/>
      </p:ext>
    </p:extLst>
  </p:cSld>
  <p:clrMapOvr>
    <a:masterClrMapping/>
  </p:clrMapOvr>
  <p:transition spd="slow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17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5883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2005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26450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17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MANTIDO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existem</a:t>
                      </a:r>
                      <a:r>
                        <a:rPr lang="pt-BR" sz="4800" u="none" strike="noStrike" baseline="0" dirty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>
                          <a:effectLst/>
                        </a:rPr>
                        <a:t>proposta de inserção</a:t>
                      </a:r>
                      <a:br>
                        <a:rPr lang="pt-BR" sz="4800" u="none" strike="noStrike" dirty="0">
                          <a:effectLst/>
                        </a:rPr>
                      </a:b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64948"/>
      </p:ext>
    </p:extLst>
  </p:cSld>
  <p:clrMapOvr>
    <a:masterClrMapping/>
  </p:clrMapOvr>
  <p:transition spd="slow">
    <p:push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Redefinir o investimento público na educação pública municipal em face da ampliação das transferências previstas no PNE (Meta 20).</a:t>
            </a:r>
          </a:p>
        </p:txBody>
      </p:sp>
    </p:spTree>
    <p:extLst>
      <p:ext uri="{BB962C8B-B14F-4D97-AF65-F5344CB8AC3E}">
        <p14:creationId xmlns:p14="http://schemas.microsoft.com/office/powerpoint/2010/main" val="13957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6356"/>
              </p:ext>
            </p:extLst>
          </p:nvPr>
        </p:nvGraphicFramePr>
        <p:xfrm>
          <a:off x="424032" y="2178738"/>
          <a:ext cx="3686497" cy="247277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0417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realizada redefinição do investimento da educação pública municipal? Qual?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430989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80248"/>
              </p:ext>
            </p:extLst>
          </p:nvPr>
        </p:nvGraphicFramePr>
        <p:xfrm>
          <a:off x="4230587" y="2178741"/>
          <a:ext cx="3686497" cy="251056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80939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transferidos para educação pública municipal em 2019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663374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Transferências federais, FUNDEB, Salário educação, PNAE,PNATE, PDDES e Ações Agregadas, </a:t>
                      </a:r>
                      <a:b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convênios de alimentação e transporte escolar com o estado e 25% dos impostos municipais.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4119"/>
              </p:ext>
            </p:extLst>
          </p:nvPr>
        </p:nvGraphicFramePr>
        <p:xfrm>
          <a:off x="424032" y="4758780"/>
          <a:ext cx="7493052" cy="190441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93476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transferidos para educação pública municipal em 2020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786439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Transferências federais, FUNDEB, Salário educação, PNAE,PNATE, PDDES e Ações Agregadas, convênios de alimentação e transporte escolar com o estado e 25% dos impostos municipais.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13676"/>
              </p:ext>
            </p:extLst>
          </p:nvPr>
        </p:nvGraphicFramePr>
        <p:xfrm>
          <a:off x="8044405" y="2178739"/>
          <a:ext cx="3696144" cy="4484452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9363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548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7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18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833197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932491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realizadas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28291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18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46069"/>
              </p:ext>
            </p:extLst>
          </p:nvPr>
        </p:nvGraphicFramePr>
        <p:xfrm>
          <a:off x="443345" y="2178740"/>
          <a:ext cx="11297204" cy="435962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 MANTIDO.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3252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829597"/>
      </p:ext>
    </p:extLst>
  </p:cSld>
  <p:clrMapOvr>
    <a:masterClrMapping/>
  </p:clrMapOvr>
  <p:transition spd="slow">
    <p:push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18 – Estratégia 2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276267" cy="293499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18.2) Fortalecer os mecanismos e os instrumentos que assegurem, nos termos do parágrafo único do </a:t>
            </a:r>
            <a:br>
              <a:rPr lang="pt-BR" dirty="0"/>
            </a:br>
            <a:r>
              <a:rPr lang="pt-BR" dirty="0"/>
              <a:t>art. 48 da Lei Complementar nº 101, de 4 de maio de 2000, a transparência e o controle social na utilização dos recursos públicos aplicados em educação, especialmente a realização de audiências públicas, a criação de portais eletrônicos de transparência e a capacitação dos membros de conselhos de acompanhamento e controle social do Fundeb, com a colaboração do Ministério da Educação, da Secretaria de Educação do Estado e entre Municípios e os Tribunais de Contas da União e do Estado;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56239" cy="293499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parágrafo único desta Lei foi revogado em 2016 e substituídos por parágrafos 1° ao 6°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797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316" y="733465"/>
            <a:ext cx="109517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FÓRUM MUNICIPAL DE EDUCAÇÃO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46249" y="2116217"/>
            <a:ext cx="8697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8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VII CONFERÊNCIA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919818" y="4143375"/>
            <a:ext cx="235077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4348163"/>
            <a:ext cx="120967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348163"/>
            <a:ext cx="1193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7275" y="5803900"/>
            <a:ext cx="22526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PREFEITURA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PIRASSUNUNGA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63025" y="5756275"/>
            <a:ext cx="2151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SECRETARIA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9377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2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980171"/>
              </p:ext>
            </p:extLst>
          </p:nvPr>
        </p:nvGraphicFramePr>
        <p:xfrm>
          <a:off x="424032" y="2178738"/>
          <a:ext cx="3686497" cy="212217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1250275105"/>
                    </a:ext>
                  </a:extLst>
                </a:gridCol>
              </a:tblGrid>
              <a:tr h="10610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6 a 14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394128"/>
                  </a:ext>
                </a:extLst>
              </a:tr>
              <a:tr h="1061086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8.792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40563"/>
              </p:ext>
            </p:extLst>
          </p:nvPr>
        </p:nvGraphicFramePr>
        <p:xfrm>
          <a:off x="4230587" y="2178738"/>
          <a:ext cx="3686497" cy="212217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val="797895818"/>
                    </a:ext>
                  </a:extLst>
                </a:gridCol>
              </a:tblGrid>
              <a:tr h="10610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6 a 14 anos matriculada no E.F.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5820008"/>
                  </a:ext>
                </a:extLst>
              </a:tr>
              <a:tr h="1061086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8.634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14227"/>
              </p:ext>
            </p:extLst>
          </p:nvPr>
        </p:nvGraphicFramePr>
        <p:xfrm>
          <a:off x="424032" y="4357816"/>
          <a:ext cx="7493052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val="466629207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e distorção idade X série no ensino fundamental no município.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6431609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1,8 %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17153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C188786-F28D-484D-8463-F76F435B2C08}"/>
              </a:ext>
            </a:extLst>
          </p:cNvPr>
          <p:cNvGraphicFramePr>
            <a:graphicFrameLocks noGrp="1"/>
          </p:cNvGraphicFramePr>
          <p:nvPr/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(100%)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4030</TotalTime>
  <Words>3563</Words>
  <Application>Microsoft Office PowerPoint</Application>
  <PresentationFormat>Widescreen</PresentationFormat>
  <Paragraphs>644</Paragraphs>
  <Slides>88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5" baseType="lpstr">
      <vt:lpstr>Arial</vt:lpstr>
      <vt:lpstr>Calibri</vt:lpstr>
      <vt:lpstr>Gill Sans MT</vt:lpstr>
      <vt:lpstr>Impact</vt:lpstr>
      <vt:lpstr>Times New Roman</vt:lpstr>
      <vt:lpstr>Wingdings 2</vt:lpstr>
      <vt:lpstr>Dividendo</vt:lpstr>
      <vt:lpstr>Apresentação do PowerPoint</vt:lpstr>
      <vt:lpstr>Gt – Educação Infantil</vt:lpstr>
      <vt:lpstr>META 1</vt:lpstr>
      <vt:lpstr>Meta 1</vt:lpstr>
      <vt:lpstr>META 1</vt:lpstr>
      <vt:lpstr>Meta 1</vt:lpstr>
      <vt:lpstr>Gt – Ensino Fundamental </vt:lpstr>
      <vt:lpstr>META 2</vt:lpstr>
      <vt:lpstr>Meta 2</vt:lpstr>
      <vt:lpstr>META 2</vt:lpstr>
      <vt:lpstr>Meta 2</vt:lpstr>
      <vt:lpstr>META 5</vt:lpstr>
      <vt:lpstr>Meta 5</vt:lpstr>
      <vt:lpstr>META 5</vt:lpstr>
      <vt:lpstr>Meta 5</vt:lpstr>
      <vt:lpstr>Meta 5 – Estratégia 5</vt:lpstr>
      <vt:lpstr>META 6</vt:lpstr>
      <vt:lpstr>Meta 6</vt:lpstr>
      <vt:lpstr>META 6</vt:lpstr>
      <vt:lpstr>Meta 6</vt:lpstr>
      <vt:lpstr>Gt – Ensino Médio</vt:lpstr>
      <vt:lpstr>META 3</vt:lpstr>
      <vt:lpstr>Meta 3</vt:lpstr>
      <vt:lpstr>META 3</vt:lpstr>
      <vt:lpstr>Meta 3</vt:lpstr>
      <vt:lpstr>META 7</vt:lpstr>
      <vt:lpstr>Meta 7</vt:lpstr>
      <vt:lpstr>META 7</vt:lpstr>
      <vt:lpstr>Meta 7</vt:lpstr>
      <vt:lpstr>Gt – Atendimento Educacional Especializado</vt:lpstr>
      <vt:lpstr>META 4</vt:lpstr>
      <vt:lpstr>Meta 4</vt:lpstr>
      <vt:lpstr>META 4</vt:lpstr>
      <vt:lpstr>Meta 4</vt:lpstr>
      <vt:lpstr>Meta 4 – Estratégia 2</vt:lpstr>
      <vt:lpstr>Gt – Educação de Jovens e Adultos</vt:lpstr>
      <vt:lpstr>META 8</vt:lpstr>
      <vt:lpstr>Meta 8</vt:lpstr>
      <vt:lpstr>META 8</vt:lpstr>
      <vt:lpstr>Meta 8</vt:lpstr>
      <vt:lpstr>Meta 8</vt:lpstr>
      <vt:lpstr>META 9</vt:lpstr>
      <vt:lpstr>Meta 9</vt:lpstr>
      <vt:lpstr>META 9</vt:lpstr>
      <vt:lpstr>Meta 9</vt:lpstr>
      <vt:lpstr>Meta 9</vt:lpstr>
      <vt:lpstr>Gt – Ensino Profissionalizante </vt:lpstr>
      <vt:lpstr>META 10</vt:lpstr>
      <vt:lpstr>Meta 10</vt:lpstr>
      <vt:lpstr>Meta 10</vt:lpstr>
      <vt:lpstr>META 11</vt:lpstr>
      <vt:lpstr>Meta 11</vt:lpstr>
      <vt:lpstr>Meta 11</vt:lpstr>
      <vt:lpstr>Gt – Ensino Superior </vt:lpstr>
      <vt:lpstr>META 12</vt:lpstr>
      <vt:lpstr>Meta 12</vt:lpstr>
      <vt:lpstr>META 12</vt:lpstr>
      <vt:lpstr>Meta 12</vt:lpstr>
      <vt:lpstr>Gt – Magistério</vt:lpstr>
      <vt:lpstr>META 13</vt:lpstr>
      <vt:lpstr>Meta 13</vt:lpstr>
      <vt:lpstr>META 13</vt:lpstr>
      <vt:lpstr>Meta 13</vt:lpstr>
      <vt:lpstr>META 14</vt:lpstr>
      <vt:lpstr>Meta 14</vt:lpstr>
      <vt:lpstr>Meta 14</vt:lpstr>
      <vt:lpstr>META 14</vt:lpstr>
      <vt:lpstr>Meta 14</vt:lpstr>
      <vt:lpstr>META 15</vt:lpstr>
      <vt:lpstr>Meta 15</vt:lpstr>
      <vt:lpstr>META 15</vt:lpstr>
      <vt:lpstr>Meta 15</vt:lpstr>
      <vt:lpstr>META 16</vt:lpstr>
      <vt:lpstr>Meta 16</vt:lpstr>
      <vt:lpstr>META 16</vt:lpstr>
      <vt:lpstr>Meta 16</vt:lpstr>
      <vt:lpstr>Gt – Gestão e Financiamento da Educação</vt:lpstr>
      <vt:lpstr>META 17</vt:lpstr>
      <vt:lpstr>Meta 17</vt:lpstr>
      <vt:lpstr>Meta 17</vt:lpstr>
      <vt:lpstr>META 17</vt:lpstr>
      <vt:lpstr>Meta 17</vt:lpstr>
      <vt:lpstr>META 18</vt:lpstr>
      <vt:lpstr>Meta 18</vt:lpstr>
      <vt:lpstr>META 18</vt:lpstr>
      <vt:lpstr>Meta 18</vt:lpstr>
      <vt:lpstr>Meta 18 – Estratégia 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Vagner dos Santos</dc:creator>
  <cp:lastModifiedBy>Mireille</cp:lastModifiedBy>
  <cp:revision>184</cp:revision>
  <cp:lastPrinted>2019-08-26T13:45:57Z</cp:lastPrinted>
  <dcterms:created xsi:type="dcterms:W3CDTF">2017-05-18T14:28:44Z</dcterms:created>
  <dcterms:modified xsi:type="dcterms:W3CDTF">2021-11-29T13:47:39Z</dcterms:modified>
</cp:coreProperties>
</file>